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sldIdLst>
    <p:sldId id="257" r:id="rId2"/>
    <p:sldId id="306" r:id="rId3"/>
    <p:sldId id="258" r:id="rId4"/>
    <p:sldId id="259" r:id="rId5"/>
    <p:sldId id="279" r:id="rId6"/>
    <p:sldId id="278" r:id="rId7"/>
    <p:sldId id="307" r:id="rId8"/>
    <p:sldId id="308" r:id="rId9"/>
    <p:sldId id="277" r:id="rId10"/>
    <p:sldId id="262" r:id="rId11"/>
    <p:sldId id="263" r:id="rId12"/>
    <p:sldId id="309" r:id="rId13"/>
    <p:sldId id="310" r:id="rId14"/>
    <p:sldId id="311" r:id="rId15"/>
    <p:sldId id="312" r:id="rId16"/>
    <p:sldId id="313" r:id="rId17"/>
    <p:sldId id="314" r:id="rId18"/>
    <p:sldId id="315" r:id="rId19"/>
    <p:sldId id="316" r:id="rId20"/>
    <p:sldId id="317" r:id="rId21"/>
    <p:sldId id="318" r:id="rId22"/>
    <p:sldId id="303" r:id="rId23"/>
    <p:sldId id="304" r:id="rId24"/>
    <p:sldId id="272" r:id="rId25"/>
    <p:sldId id="274" r:id="rId26"/>
    <p:sldId id="305" r:id="rId2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Helvetica Neue Light"/>
        <a:ea typeface="+mn-ea"/>
        <a:cs typeface="Arial" pitchFamily="34" charset="0"/>
      </a:defRPr>
    </a:lvl1pPr>
    <a:lvl2pPr marL="457200" algn="l" rtl="0" eaLnBrk="0" fontAlgn="base" hangingPunct="0">
      <a:spcBef>
        <a:spcPct val="0"/>
      </a:spcBef>
      <a:spcAft>
        <a:spcPct val="0"/>
      </a:spcAft>
      <a:defRPr kern="1200">
        <a:solidFill>
          <a:schemeClr val="tx1"/>
        </a:solidFill>
        <a:latin typeface="Helvetica Neue Light"/>
        <a:ea typeface="+mn-ea"/>
        <a:cs typeface="Arial" pitchFamily="34" charset="0"/>
      </a:defRPr>
    </a:lvl2pPr>
    <a:lvl3pPr marL="914400" algn="l" rtl="0" eaLnBrk="0" fontAlgn="base" hangingPunct="0">
      <a:spcBef>
        <a:spcPct val="0"/>
      </a:spcBef>
      <a:spcAft>
        <a:spcPct val="0"/>
      </a:spcAft>
      <a:defRPr kern="1200">
        <a:solidFill>
          <a:schemeClr val="tx1"/>
        </a:solidFill>
        <a:latin typeface="Helvetica Neue Light"/>
        <a:ea typeface="+mn-ea"/>
        <a:cs typeface="Arial" pitchFamily="34" charset="0"/>
      </a:defRPr>
    </a:lvl3pPr>
    <a:lvl4pPr marL="1371600" algn="l" rtl="0" eaLnBrk="0" fontAlgn="base" hangingPunct="0">
      <a:spcBef>
        <a:spcPct val="0"/>
      </a:spcBef>
      <a:spcAft>
        <a:spcPct val="0"/>
      </a:spcAft>
      <a:defRPr kern="1200">
        <a:solidFill>
          <a:schemeClr val="tx1"/>
        </a:solidFill>
        <a:latin typeface="Helvetica Neue Light"/>
        <a:ea typeface="+mn-ea"/>
        <a:cs typeface="Arial" pitchFamily="34" charset="0"/>
      </a:defRPr>
    </a:lvl4pPr>
    <a:lvl5pPr marL="1828800" algn="l" rtl="0" eaLnBrk="0" fontAlgn="base" hangingPunct="0">
      <a:spcBef>
        <a:spcPct val="0"/>
      </a:spcBef>
      <a:spcAft>
        <a:spcPct val="0"/>
      </a:spcAft>
      <a:defRPr kern="1200">
        <a:solidFill>
          <a:schemeClr val="tx1"/>
        </a:solidFill>
        <a:latin typeface="Helvetica Neue Light"/>
        <a:ea typeface="+mn-ea"/>
        <a:cs typeface="Arial" pitchFamily="34" charset="0"/>
      </a:defRPr>
    </a:lvl5pPr>
    <a:lvl6pPr marL="2286000" algn="l" defTabSz="914400" rtl="0" eaLnBrk="1" latinLnBrk="0" hangingPunct="1">
      <a:defRPr kern="1200">
        <a:solidFill>
          <a:schemeClr val="tx1"/>
        </a:solidFill>
        <a:latin typeface="Helvetica Neue Light"/>
        <a:ea typeface="+mn-ea"/>
        <a:cs typeface="Arial" pitchFamily="34" charset="0"/>
      </a:defRPr>
    </a:lvl6pPr>
    <a:lvl7pPr marL="2743200" algn="l" defTabSz="914400" rtl="0" eaLnBrk="1" latinLnBrk="0" hangingPunct="1">
      <a:defRPr kern="1200">
        <a:solidFill>
          <a:schemeClr val="tx1"/>
        </a:solidFill>
        <a:latin typeface="Helvetica Neue Light"/>
        <a:ea typeface="+mn-ea"/>
        <a:cs typeface="Arial" pitchFamily="34" charset="0"/>
      </a:defRPr>
    </a:lvl7pPr>
    <a:lvl8pPr marL="3200400" algn="l" defTabSz="914400" rtl="0" eaLnBrk="1" latinLnBrk="0" hangingPunct="1">
      <a:defRPr kern="1200">
        <a:solidFill>
          <a:schemeClr val="tx1"/>
        </a:solidFill>
        <a:latin typeface="Helvetica Neue Light"/>
        <a:ea typeface="+mn-ea"/>
        <a:cs typeface="Arial" pitchFamily="34" charset="0"/>
      </a:defRPr>
    </a:lvl8pPr>
    <a:lvl9pPr marL="3657600" algn="l" defTabSz="914400" rtl="0" eaLnBrk="1" latinLnBrk="0" hangingPunct="1">
      <a:defRPr kern="1200">
        <a:solidFill>
          <a:schemeClr val="tx1"/>
        </a:solidFill>
        <a:latin typeface="Helvetica Neue Light"/>
        <a:ea typeface="+mn-ea"/>
        <a:cs typeface="Arial" pitchFamily="34" charset="0"/>
      </a:defRPr>
    </a:lvl9pPr>
  </p:defaultTextStyle>
  <p:extLst>
    <p:ext uri="{EFAFB233-063F-42B5-8137-9DF3F51BA10A}">
      <p15:sldGuideLst xmlns:p15="http://schemas.microsoft.com/office/powerpoint/2012/main">
        <p15:guide id="1" orient="horz" pos="4247">
          <p15:clr>
            <a:srgbClr val="A4A3A4"/>
          </p15:clr>
        </p15:guide>
        <p15:guide id="2" orient="horz" pos="3952" userDrawn="1">
          <p15:clr>
            <a:srgbClr val="A4A3A4"/>
          </p15:clr>
        </p15:guide>
        <p15:guide id="3" orient="horz" pos="3838">
          <p15:clr>
            <a:srgbClr val="A4A3A4"/>
          </p15:clr>
        </p15:guide>
        <p15:guide id="4" pos="3840">
          <p15:clr>
            <a:srgbClr val="A4A3A4"/>
          </p15:clr>
        </p15:guide>
        <p15:guide id="5" pos="7287">
          <p15:clr>
            <a:srgbClr val="A4A3A4"/>
          </p15:clr>
        </p15:guide>
        <p15:guide id="6" pos="914">
          <p15:clr>
            <a:srgbClr val="A4A3A4"/>
          </p15:clr>
        </p15:guide>
        <p15:guide id="7" pos="42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lyn Godin" initials="" lastIdx="9" clrIdx="0"/>
  <p:cmAuthor id="1" name="Sara Krenosky" initials="" lastIdx="9" clrIdx="1"/>
  <p:cmAuthor id="2" name="Anita Dubey" initials="AD"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CC99"/>
    <a:srgbClr val="339999"/>
    <a:srgbClr val="3366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5"/>
    <p:restoredTop sz="94586"/>
  </p:normalViewPr>
  <p:slideViewPr>
    <p:cSldViewPr snapToGrid="0" snapToObjects="1">
      <p:cViewPr>
        <p:scale>
          <a:sx n="59" d="100"/>
          <a:sy n="59" d="100"/>
        </p:scale>
        <p:origin x="1880" y="1024"/>
      </p:cViewPr>
      <p:guideLst>
        <p:guide orient="horz" pos="4247"/>
        <p:guide orient="horz" pos="3952"/>
        <p:guide orient="horz" pos="3838"/>
        <p:guide pos="3840"/>
        <p:guide pos="7287"/>
        <p:guide pos="914"/>
        <p:guide pos="42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Users\taymaclean\Library\Group%20Containers\3L68KQB4HG.group.com.readdle.smartemail\databases\messagesData\1\14713\LRCUG.SlideCharts.24Oct2018.2.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Users\taymaclean\Library\Group%20Containers\3L68KQB4HG.group.com.readdle.smartemail\databases\messagesData\1\14713\LRCUG.SlideCharts.24Oct2018.2.xlsx"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Users\taymaclean\Library\Group%20Containers\3L68KQB4HG.group.com.readdle.smartemail\databases\messagesData\1\14713\LRCUG.SlideCharts.24Oct2018.2.xlsx" TargetMode="External"/><Relationship Id="rId3"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929315399228"/>
          <c:y val="0.171522684789633"/>
          <c:w val="0.778337580585447"/>
          <c:h val="0.569273894796891"/>
        </c:manualLayout>
      </c:layout>
      <c:lineChart>
        <c:grouping val="standard"/>
        <c:varyColors val="0"/>
        <c:ser>
          <c:idx val="2"/>
          <c:order val="0"/>
          <c:tx>
            <c:strRef>
              <c:f>'Graph 1'!$C$4</c:f>
              <c:strCache>
                <c:ptCount val="1"/>
                <c:pt idx="0">
                  <c:v>Past Year</c:v>
                </c:pt>
              </c:strCache>
            </c:strRef>
          </c:tx>
          <c:spPr>
            <a:ln w="25400" cap="rnd">
              <a:solidFill>
                <a:srgbClr val="AAD26F"/>
              </a:solidFill>
              <a:round/>
            </a:ln>
            <a:effectLst/>
          </c:spPr>
          <c:marker>
            <c:symbol val="circle"/>
            <c:size val="10"/>
            <c:spPr>
              <a:solidFill>
                <a:schemeClr val="accent2"/>
              </a:solidFill>
              <a:ln>
                <a:noFill/>
              </a:ln>
              <a:effectLst/>
            </c:spPr>
          </c:marker>
          <c:cat>
            <c:numRef>
              <c:f>'Graph 1'!$A$5:$A$14</c:f>
              <c:numCache>
                <c:formatCode>General</c:formatCode>
                <c:ptCount val="10"/>
                <c:pt idx="0">
                  <c:v>2008.0</c:v>
                </c:pt>
                <c:pt idx="1">
                  <c:v>2009.0</c:v>
                </c:pt>
                <c:pt idx="2">
                  <c:v>2010.0</c:v>
                </c:pt>
                <c:pt idx="3">
                  <c:v>2011.0</c:v>
                </c:pt>
                <c:pt idx="5">
                  <c:v>2013.0</c:v>
                </c:pt>
                <c:pt idx="7">
                  <c:v>2015.0</c:v>
                </c:pt>
                <c:pt idx="9">
                  <c:v>2017.0</c:v>
                </c:pt>
              </c:numCache>
            </c:numRef>
          </c:cat>
          <c:val>
            <c:numRef>
              <c:f>'Graph 1'!$C$5:$C$14</c:f>
              <c:numCache>
                <c:formatCode>0.0%</c:formatCode>
                <c:ptCount val="10"/>
                <c:pt idx="0">
                  <c:v>0.114</c:v>
                </c:pt>
                <c:pt idx="1">
                  <c:v>0.106</c:v>
                </c:pt>
                <c:pt idx="2">
                  <c:v>0.107</c:v>
                </c:pt>
                <c:pt idx="3">
                  <c:v>0.091</c:v>
                </c:pt>
                <c:pt idx="5">
                  <c:v>0.106</c:v>
                </c:pt>
                <c:pt idx="7">
                  <c:v>0.123</c:v>
                </c:pt>
                <c:pt idx="9">
                  <c:v>0.148</c:v>
                </c:pt>
              </c:numCache>
            </c:numRef>
          </c:val>
          <c:smooth val="0"/>
          <c:extLst xmlns:c16r2="http://schemas.microsoft.com/office/drawing/2015/06/chart">
            <c:ext xmlns:c16="http://schemas.microsoft.com/office/drawing/2014/chart" uri="{C3380CC4-5D6E-409C-BE32-E72D297353CC}">
              <c16:uniqueId val="{00000000-CE93-4831-8B98-D4382500B278}"/>
            </c:ext>
          </c:extLst>
        </c:ser>
        <c:ser>
          <c:idx val="1"/>
          <c:order val="1"/>
          <c:tx>
            <c:strRef>
              <c:f>'Graph 1'!$B$4</c:f>
              <c:strCache>
                <c:ptCount val="1"/>
                <c:pt idx="0">
                  <c:v>Lifetime</c:v>
                </c:pt>
              </c:strCache>
            </c:strRef>
          </c:tx>
          <c:spPr>
            <a:ln w="25400" cap="rnd">
              <a:solidFill>
                <a:srgbClr val="006633"/>
              </a:solidFill>
              <a:round/>
            </a:ln>
            <a:effectLst/>
          </c:spPr>
          <c:marker>
            <c:symbol val="circle"/>
            <c:size val="10"/>
            <c:spPr>
              <a:solidFill>
                <a:srgbClr val="006633"/>
              </a:solidFill>
              <a:ln w="9525" cap="rnd">
                <a:solidFill>
                  <a:srgbClr val="006633"/>
                </a:solidFill>
                <a:headEnd type="oval" w="sm" len="sm"/>
                <a:tailEnd type="oval" w="sm" len="sm"/>
              </a:ln>
              <a:effectLst/>
            </c:spPr>
          </c:marker>
          <c:cat>
            <c:numRef>
              <c:f>'Graph 1'!$A$5:$A$14</c:f>
              <c:numCache>
                <c:formatCode>General</c:formatCode>
                <c:ptCount val="10"/>
                <c:pt idx="0">
                  <c:v>2008.0</c:v>
                </c:pt>
                <c:pt idx="1">
                  <c:v>2009.0</c:v>
                </c:pt>
                <c:pt idx="2">
                  <c:v>2010.0</c:v>
                </c:pt>
                <c:pt idx="3">
                  <c:v>2011.0</c:v>
                </c:pt>
                <c:pt idx="5">
                  <c:v>2013.0</c:v>
                </c:pt>
                <c:pt idx="7">
                  <c:v>2015.0</c:v>
                </c:pt>
                <c:pt idx="9">
                  <c:v>2017.0</c:v>
                </c:pt>
              </c:numCache>
            </c:numRef>
          </c:cat>
          <c:val>
            <c:numRef>
              <c:f>'Graph 1'!$B$5:$B$14</c:f>
              <c:numCache>
                <c:formatCode>0.0%</c:formatCode>
                <c:ptCount val="10"/>
                <c:pt idx="0">
                  <c:v>0.439</c:v>
                </c:pt>
                <c:pt idx="1">
                  <c:v>0.424</c:v>
                </c:pt>
                <c:pt idx="2">
                  <c:v>0.415</c:v>
                </c:pt>
                <c:pt idx="3">
                  <c:v>0.394</c:v>
                </c:pt>
                <c:pt idx="5">
                  <c:v>0.412</c:v>
                </c:pt>
                <c:pt idx="7">
                  <c:v>0.445</c:v>
                </c:pt>
                <c:pt idx="9">
                  <c:v>0.466</c:v>
                </c:pt>
              </c:numCache>
            </c:numRef>
          </c:val>
          <c:smooth val="0"/>
          <c:extLst xmlns:c16r2="http://schemas.microsoft.com/office/drawing/2015/06/chart">
            <c:ext xmlns:c16="http://schemas.microsoft.com/office/drawing/2014/chart" uri="{C3380CC4-5D6E-409C-BE32-E72D297353CC}">
              <c16:uniqueId val="{00000001-CE93-4831-8B98-D4382500B278}"/>
            </c:ext>
          </c:extLst>
        </c:ser>
        <c:dLbls>
          <c:showLegendKey val="0"/>
          <c:showVal val="0"/>
          <c:showCatName val="0"/>
          <c:showSerName val="0"/>
          <c:showPercent val="0"/>
          <c:showBubbleSize val="0"/>
        </c:dLbls>
        <c:marker val="1"/>
        <c:smooth val="0"/>
        <c:axId val="1704756752"/>
        <c:axId val="1704758384"/>
      </c:lineChart>
      <c:catAx>
        <c:axId val="1704756752"/>
        <c:scaling>
          <c:orientation val="minMax"/>
        </c:scaling>
        <c:delete val="0"/>
        <c:axPos val="b"/>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1200" b="1" i="0" u="none" strike="noStrike" kern="1200" cap="all" baseline="0">
                <a:solidFill>
                  <a:schemeClr val="bg2">
                    <a:lumMod val="50000"/>
                  </a:schemeClr>
                </a:solidFill>
                <a:latin typeface="Helvetica" charset="0"/>
                <a:ea typeface="Helvetica" charset="0"/>
                <a:cs typeface="Helvetica" charset="0"/>
              </a:defRPr>
            </a:pPr>
            <a:endParaRPr lang="en-US"/>
          </a:p>
        </c:txPr>
        <c:crossAx val="1704758384"/>
        <c:crosses val="autoZero"/>
        <c:auto val="1"/>
        <c:lblAlgn val="ctr"/>
        <c:lblOffset val="100"/>
        <c:noMultiLvlLbl val="0"/>
      </c:catAx>
      <c:valAx>
        <c:axId val="1704758384"/>
        <c:scaling>
          <c:orientation val="minMax"/>
          <c:max val="0.6"/>
          <c:min val="0.0"/>
        </c:scaling>
        <c:delete val="0"/>
        <c:axPos val="l"/>
        <c:majorGridlines>
          <c:spPr>
            <a:ln w="9525" cap="flat" cmpd="sng" algn="ctr">
              <a:solidFill>
                <a:schemeClr val="accent3">
                  <a:lumMod val="40000"/>
                  <a:lumOff val="6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lumMod val="50000"/>
                  </a:schemeClr>
                </a:solidFill>
                <a:latin typeface="Helvetica Neue" charset="0"/>
                <a:ea typeface="Helvetica Neue" charset="0"/>
                <a:cs typeface="Helvetica Neue" charset="0"/>
              </a:defRPr>
            </a:pPr>
            <a:endParaRPr lang="en-US"/>
          </a:p>
        </c:txPr>
        <c:crossAx val="17047567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nchor="ctr" anchorCtr="0"/>
    <a:lstStyle/>
    <a:p>
      <a:pPr>
        <a:defRPr sz="1200">
          <a:latin typeface="Helvetica" charset="0"/>
          <a:ea typeface="Helvetica" charset="0"/>
          <a:cs typeface="Helvetica"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1786267961641"/>
          <c:y val="0.13171584096735"/>
          <c:w val="0.799328191392955"/>
          <c:h val="0.641048319741744"/>
        </c:manualLayout>
      </c:layout>
      <c:scatterChart>
        <c:scatterStyle val="lineMarker"/>
        <c:varyColors val="0"/>
        <c:ser>
          <c:idx val="1"/>
          <c:order val="0"/>
          <c:tx>
            <c:v>15-24 (CADUMS)</c:v>
          </c:tx>
          <c:spPr>
            <a:ln w="25400" cap="flat" cmpd="sng" algn="ctr">
              <a:solidFill>
                <a:schemeClr val="accent1"/>
              </a:solidFill>
              <a:prstDash val="solid"/>
            </a:ln>
            <a:effectLst/>
          </c:spPr>
          <c:marker>
            <c:symbol val="circle"/>
            <c:size val="10"/>
            <c:spPr>
              <a:solidFill>
                <a:srgbClr val="336666"/>
              </a:solidFill>
              <a:ln w="25400" cap="flat" cmpd="sng" algn="ctr">
                <a:noFill/>
                <a:prstDash val="solid"/>
              </a:ln>
              <a:effectLst/>
            </c:spPr>
          </c:marker>
          <c:xVal>
            <c:numRef>
              <c:f>'Graph 2'!$B$6:$B$15</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xVal>
          <c:yVal>
            <c:numRef>
              <c:f>'Graph 2'!$C$6:$C$15</c:f>
              <c:numCache>
                <c:formatCode>0.0%</c:formatCode>
                <c:ptCount val="10"/>
                <c:pt idx="0">
                  <c:v>0.327</c:v>
                </c:pt>
                <c:pt idx="1">
                  <c:v>0.263</c:v>
                </c:pt>
                <c:pt idx="2">
                  <c:v>0.251</c:v>
                </c:pt>
                <c:pt idx="3">
                  <c:v>0.216</c:v>
                </c:pt>
              </c:numCache>
            </c:numRef>
          </c:yVal>
          <c:smooth val="0"/>
          <c:extLst xmlns:c16r2="http://schemas.microsoft.com/office/drawing/2015/06/chart">
            <c:ext xmlns:c16="http://schemas.microsoft.com/office/drawing/2014/chart" uri="{C3380CC4-5D6E-409C-BE32-E72D297353CC}">
              <c16:uniqueId val="{00000000-4B97-4AB2-9529-25AE01659B32}"/>
            </c:ext>
          </c:extLst>
        </c:ser>
        <c:ser>
          <c:idx val="3"/>
          <c:order val="1"/>
          <c:tx>
            <c:v>25+ (CADUMS)</c:v>
          </c:tx>
          <c:spPr>
            <a:ln w="25400" cap="flat" cmpd="sng" algn="ctr">
              <a:solidFill>
                <a:schemeClr val="accent2"/>
              </a:solidFill>
              <a:prstDash val="solid"/>
            </a:ln>
            <a:effectLst/>
          </c:spPr>
          <c:marker>
            <c:symbol val="circle"/>
            <c:size val="10"/>
            <c:spPr>
              <a:solidFill>
                <a:schemeClr val="accent2"/>
              </a:solidFill>
              <a:ln w="25400" cap="flat" cmpd="sng" algn="ctr">
                <a:noFill/>
                <a:prstDash val="solid"/>
              </a:ln>
              <a:effectLst/>
            </c:spPr>
          </c:marker>
          <c:xVal>
            <c:numRef>
              <c:f>'Graph 2'!$B$18:$B$27</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xVal>
          <c:yVal>
            <c:numRef>
              <c:f>'Graph 2'!$C$18:$C$27</c:f>
              <c:numCache>
                <c:formatCode>0.0%</c:formatCode>
                <c:ptCount val="10"/>
                <c:pt idx="0">
                  <c:v>0.073</c:v>
                </c:pt>
                <c:pt idx="1">
                  <c:v>0.076</c:v>
                </c:pt>
                <c:pt idx="2">
                  <c:v>0.079</c:v>
                </c:pt>
                <c:pt idx="3">
                  <c:v>0.067</c:v>
                </c:pt>
                <c:pt idx="5">
                  <c:v>0.08</c:v>
                </c:pt>
                <c:pt idx="7">
                  <c:v>0.099</c:v>
                </c:pt>
              </c:numCache>
            </c:numRef>
          </c:yVal>
          <c:smooth val="0"/>
          <c:extLst xmlns:c16r2="http://schemas.microsoft.com/office/drawing/2015/06/chart">
            <c:ext xmlns:c16="http://schemas.microsoft.com/office/drawing/2014/chart" uri="{C3380CC4-5D6E-409C-BE32-E72D297353CC}">
              <c16:uniqueId val="{00000001-4B97-4AB2-9529-25AE01659B32}"/>
            </c:ext>
          </c:extLst>
        </c:ser>
        <c:ser>
          <c:idx val="0"/>
          <c:order val="2"/>
          <c:tx>
            <c:v>15-19 (CTADS)</c:v>
          </c:tx>
          <c:spPr>
            <a:ln w="19050" cap="flat" cmpd="sng" algn="ctr">
              <a:solidFill>
                <a:schemeClr val="accent1"/>
              </a:solidFill>
              <a:prstDash val="solid"/>
            </a:ln>
            <a:effectLst/>
          </c:spPr>
          <c:marker>
            <c:symbol val="circle"/>
            <c:size val="10"/>
            <c:spPr>
              <a:solidFill>
                <a:schemeClr val="accent4"/>
              </a:solidFill>
              <a:ln w="19050" cap="flat" cmpd="sng" algn="ctr">
                <a:noFill/>
                <a:prstDash val="solid"/>
              </a:ln>
              <a:effectLst/>
            </c:spPr>
          </c:marker>
          <c:trendline>
            <c:spPr>
              <a:ln w="25400" cap="flat" cmpd="sng" algn="ctr">
                <a:solidFill>
                  <a:schemeClr val="accent4"/>
                </a:solidFill>
                <a:prstDash val="solid"/>
              </a:ln>
              <a:effectLst/>
            </c:spPr>
            <c:trendlineType val="linear"/>
            <c:dispRSqr val="0"/>
            <c:dispEq val="0"/>
          </c:trendline>
          <c:xVal>
            <c:numRef>
              <c:f>'Graph 2'!$B$31:$B$35</c:f>
              <c:numCache>
                <c:formatCode>General</c:formatCode>
                <c:ptCount val="5"/>
                <c:pt idx="0">
                  <c:v>2013.0</c:v>
                </c:pt>
                <c:pt idx="1">
                  <c:v>2014.0</c:v>
                </c:pt>
                <c:pt idx="2">
                  <c:v>2015.0</c:v>
                </c:pt>
                <c:pt idx="3">
                  <c:v>2016.0</c:v>
                </c:pt>
                <c:pt idx="4">
                  <c:v>2017.0</c:v>
                </c:pt>
              </c:numCache>
            </c:numRef>
          </c:xVal>
          <c:yVal>
            <c:numRef>
              <c:f>'Graph 2'!$C$31:$C$35</c:f>
              <c:numCache>
                <c:formatCode>General</c:formatCode>
                <c:ptCount val="5"/>
                <c:pt idx="0" formatCode="0.0%">
                  <c:v>0.224</c:v>
                </c:pt>
                <c:pt idx="2" formatCode="0.0%">
                  <c:v>0.206</c:v>
                </c:pt>
                <c:pt idx="4" formatCode="0.0%">
                  <c:v>0.194</c:v>
                </c:pt>
              </c:numCache>
            </c:numRef>
          </c:yVal>
          <c:smooth val="0"/>
          <c:extLst xmlns:c16r2="http://schemas.microsoft.com/office/drawing/2015/06/chart">
            <c:ext xmlns:c16="http://schemas.microsoft.com/office/drawing/2014/chart" uri="{C3380CC4-5D6E-409C-BE32-E72D297353CC}">
              <c16:uniqueId val="{00000002-4B97-4AB2-9529-25AE01659B32}"/>
            </c:ext>
          </c:extLst>
        </c:ser>
        <c:ser>
          <c:idx val="2"/>
          <c:order val="3"/>
          <c:tx>
            <c:v>20-24 (CTADS)</c:v>
          </c:tx>
          <c:spPr>
            <a:ln w="19050" cap="flat" cmpd="sng" algn="ctr">
              <a:solidFill>
                <a:srgbClr val="339999"/>
              </a:solidFill>
              <a:prstDash val="solid"/>
            </a:ln>
            <a:effectLst/>
          </c:spPr>
          <c:marker>
            <c:symbol val="circle"/>
            <c:size val="10"/>
            <c:spPr>
              <a:solidFill>
                <a:srgbClr val="339999"/>
              </a:solidFill>
              <a:ln w="19050" cap="flat" cmpd="sng" algn="ctr">
                <a:noFill/>
                <a:prstDash val="solid"/>
              </a:ln>
              <a:effectLst/>
            </c:spPr>
          </c:marker>
          <c:trendline>
            <c:spPr>
              <a:ln w="25400" cap="flat" cmpd="sng" algn="ctr">
                <a:solidFill>
                  <a:srgbClr val="339999"/>
                </a:solidFill>
                <a:prstDash val="solid"/>
              </a:ln>
              <a:effectLst/>
            </c:spPr>
            <c:trendlineType val="linear"/>
            <c:dispRSqr val="0"/>
            <c:dispEq val="0"/>
          </c:trendline>
          <c:xVal>
            <c:numRef>
              <c:f>'Graph 2'!$B$38:$B$42</c:f>
              <c:numCache>
                <c:formatCode>General</c:formatCode>
                <c:ptCount val="5"/>
                <c:pt idx="0">
                  <c:v>2013.0</c:v>
                </c:pt>
                <c:pt idx="1">
                  <c:v>2014.0</c:v>
                </c:pt>
                <c:pt idx="2">
                  <c:v>2015.0</c:v>
                </c:pt>
                <c:pt idx="3">
                  <c:v>2016.0</c:v>
                </c:pt>
                <c:pt idx="4">
                  <c:v>2017.0</c:v>
                </c:pt>
              </c:numCache>
            </c:numRef>
          </c:xVal>
          <c:yVal>
            <c:numRef>
              <c:f>'Graph 2'!$C$38:$C$42</c:f>
              <c:numCache>
                <c:formatCode>General</c:formatCode>
                <c:ptCount val="5"/>
                <c:pt idx="0" formatCode="0.0%">
                  <c:v>0.262</c:v>
                </c:pt>
                <c:pt idx="2" formatCode="0.0%">
                  <c:v>0.297</c:v>
                </c:pt>
                <c:pt idx="4" formatCode="0.0%">
                  <c:v>0.332</c:v>
                </c:pt>
              </c:numCache>
            </c:numRef>
          </c:yVal>
          <c:smooth val="0"/>
          <c:extLst xmlns:c16r2="http://schemas.microsoft.com/office/drawing/2015/06/chart">
            <c:ext xmlns:c16="http://schemas.microsoft.com/office/drawing/2014/chart" uri="{C3380CC4-5D6E-409C-BE32-E72D297353CC}">
              <c16:uniqueId val="{00000003-4B97-4AB2-9529-25AE01659B32}"/>
            </c:ext>
          </c:extLst>
        </c:ser>
        <c:ser>
          <c:idx val="4"/>
          <c:order val="4"/>
          <c:tx>
            <c:v>25+ (CTADS)</c:v>
          </c:tx>
          <c:spPr>
            <a:ln w="25400" cap="flat" cmpd="sng" algn="ctr">
              <a:solidFill>
                <a:schemeClr val="accent3"/>
              </a:solidFill>
              <a:prstDash val="solid"/>
            </a:ln>
            <a:effectLst/>
          </c:spPr>
          <c:marker>
            <c:symbol val="circle"/>
            <c:size val="10"/>
            <c:spPr>
              <a:solidFill>
                <a:schemeClr val="accent2"/>
              </a:solidFill>
              <a:ln w="25400" cap="flat" cmpd="sng" algn="ctr">
                <a:noFill/>
                <a:prstDash val="solid"/>
              </a:ln>
              <a:effectLst/>
            </c:spPr>
          </c:marker>
          <c:trendline>
            <c:spPr>
              <a:ln w="25400">
                <a:solidFill>
                  <a:schemeClr val="accent2"/>
                </a:solidFill>
              </a:ln>
            </c:spPr>
            <c:trendlineType val="linear"/>
            <c:dispRSqr val="0"/>
            <c:dispEq val="0"/>
          </c:trendline>
          <c:xVal>
            <c:numRef>
              <c:f>'Graph 2'!$B$45:$B$49</c:f>
              <c:numCache>
                <c:formatCode>General</c:formatCode>
                <c:ptCount val="5"/>
                <c:pt idx="0">
                  <c:v>2013.0</c:v>
                </c:pt>
                <c:pt idx="1">
                  <c:v>2014.0</c:v>
                </c:pt>
                <c:pt idx="2">
                  <c:v>2015.0</c:v>
                </c:pt>
                <c:pt idx="3">
                  <c:v>2016.0</c:v>
                </c:pt>
                <c:pt idx="4">
                  <c:v>2017.0</c:v>
                </c:pt>
              </c:numCache>
            </c:numRef>
          </c:xVal>
          <c:yVal>
            <c:numRef>
              <c:f>'Graph 2'!$C$45:$C$49</c:f>
              <c:numCache>
                <c:formatCode>General</c:formatCode>
                <c:ptCount val="5"/>
                <c:pt idx="0" formatCode="0.0%">
                  <c:v>0.08</c:v>
                </c:pt>
                <c:pt idx="2" formatCode="0.0%">
                  <c:v>0.099</c:v>
                </c:pt>
                <c:pt idx="4" formatCode="0.0%">
                  <c:v>0.127</c:v>
                </c:pt>
              </c:numCache>
            </c:numRef>
          </c:yVal>
          <c:smooth val="0"/>
          <c:extLst xmlns:c16r2="http://schemas.microsoft.com/office/drawing/2015/06/chart">
            <c:ext xmlns:c16="http://schemas.microsoft.com/office/drawing/2014/chart" uri="{C3380CC4-5D6E-409C-BE32-E72D297353CC}">
              <c16:uniqueId val="{00000004-4B97-4AB2-9529-25AE01659B32}"/>
            </c:ext>
          </c:extLst>
        </c:ser>
        <c:dLbls>
          <c:showLegendKey val="0"/>
          <c:showVal val="0"/>
          <c:showCatName val="0"/>
          <c:showSerName val="0"/>
          <c:showPercent val="0"/>
          <c:showBubbleSize val="0"/>
        </c:dLbls>
        <c:axId val="1705664416"/>
        <c:axId val="1705666208"/>
      </c:scatterChart>
      <c:valAx>
        <c:axId val="1705664416"/>
        <c:scaling>
          <c:orientation val="minMax"/>
          <c:max val="2017.0"/>
          <c:min val="2007.0"/>
        </c:scaling>
        <c:delete val="0"/>
        <c:axPos val="b"/>
        <c:numFmt formatCode="General" sourceLinked="1"/>
        <c:majorTickMark val="none"/>
        <c:minorTickMark val="none"/>
        <c:tickLblPos val="nextTo"/>
        <c:spPr>
          <a:ln>
            <a:noFill/>
          </a:ln>
        </c:spPr>
        <c:txPr>
          <a:bodyPr/>
          <a:lstStyle/>
          <a:p>
            <a:pPr>
              <a:defRPr>
                <a:solidFill>
                  <a:schemeClr val="bg2">
                    <a:lumMod val="50000"/>
                  </a:schemeClr>
                </a:solidFill>
              </a:defRPr>
            </a:pPr>
            <a:endParaRPr lang="en-US"/>
          </a:p>
        </c:txPr>
        <c:crossAx val="1705666208"/>
        <c:crosses val="autoZero"/>
        <c:crossBetween val="midCat"/>
        <c:majorUnit val="1.0"/>
      </c:valAx>
      <c:valAx>
        <c:axId val="1705666208"/>
        <c:scaling>
          <c:orientation val="minMax"/>
        </c:scaling>
        <c:delete val="0"/>
        <c:axPos val="l"/>
        <c:majorGridlines>
          <c:spPr>
            <a:ln>
              <a:solidFill>
                <a:schemeClr val="tx1">
                  <a:lumMod val="20000"/>
                  <a:lumOff val="80000"/>
                </a:schemeClr>
              </a:solidFill>
            </a:ln>
          </c:spPr>
        </c:majorGridlines>
        <c:numFmt formatCode="0%" sourceLinked="0"/>
        <c:majorTickMark val="none"/>
        <c:minorTickMark val="none"/>
        <c:tickLblPos val="nextTo"/>
        <c:spPr>
          <a:ln>
            <a:noFill/>
          </a:ln>
        </c:spPr>
        <c:txPr>
          <a:bodyPr/>
          <a:lstStyle/>
          <a:p>
            <a:pPr>
              <a:defRPr>
                <a:solidFill>
                  <a:schemeClr val="bg2">
                    <a:lumMod val="50000"/>
                  </a:schemeClr>
                </a:solidFill>
              </a:defRPr>
            </a:pPr>
            <a:endParaRPr lang="en-US"/>
          </a:p>
        </c:txPr>
        <c:crossAx val="1705664416"/>
        <c:crosses val="autoZero"/>
        <c:crossBetween val="midCat"/>
      </c:valAx>
    </c:plotArea>
    <c:plotVisOnly val="1"/>
    <c:dispBlanksAs val="gap"/>
    <c:showDLblsOverMax val="0"/>
  </c:chart>
  <c:txPr>
    <a:bodyPr/>
    <a:lstStyle/>
    <a:p>
      <a:pPr>
        <a:defRPr sz="1200" b="1" i="0">
          <a:latin typeface="Helvetica Neue" charset="0"/>
          <a:ea typeface="Helvetica Neue" charset="0"/>
          <a:cs typeface="Helvetica Neue"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33426868617542"/>
          <c:y val="0.126787356876806"/>
          <c:w val="0.787763793593187"/>
          <c:h val="0.65218116490955"/>
        </c:manualLayout>
      </c:layout>
      <c:scatterChart>
        <c:scatterStyle val="lineMarker"/>
        <c:varyColors val="0"/>
        <c:ser>
          <c:idx val="0"/>
          <c:order val="0"/>
          <c:tx>
            <c:v>Males - Lifetime Use</c:v>
          </c:tx>
          <c:spPr>
            <a:ln w="25400"/>
          </c:spPr>
          <c:marker>
            <c:symbol val="circle"/>
            <c:size val="10"/>
          </c:marker>
          <c:xVal>
            <c:numRef>
              <c:f>'Graph 3'!$B$6:$B$15</c:f>
              <c:numCache>
                <c:formatCode>General</c:formatCode>
                <c:ptCount val="10"/>
                <c:pt idx="0">
                  <c:v>2008.0</c:v>
                </c:pt>
                <c:pt idx="1">
                  <c:v>2009.0</c:v>
                </c:pt>
                <c:pt idx="2">
                  <c:v>2010.0</c:v>
                </c:pt>
                <c:pt idx="3">
                  <c:v>2011.0</c:v>
                </c:pt>
                <c:pt idx="5">
                  <c:v>2013.0</c:v>
                </c:pt>
                <c:pt idx="7">
                  <c:v>2015.0</c:v>
                </c:pt>
                <c:pt idx="9">
                  <c:v>2017.0</c:v>
                </c:pt>
              </c:numCache>
            </c:numRef>
          </c:xVal>
          <c:yVal>
            <c:numRef>
              <c:f>'Graph 3'!$C$6:$C$15</c:f>
              <c:numCache>
                <c:formatCode>0.0%</c:formatCode>
                <c:ptCount val="10"/>
                <c:pt idx="0">
                  <c:v>0.493</c:v>
                </c:pt>
                <c:pt idx="1">
                  <c:v>0.48</c:v>
                </c:pt>
                <c:pt idx="2">
                  <c:v>0.488</c:v>
                </c:pt>
                <c:pt idx="3">
                  <c:v>0.455</c:v>
                </c:pt>
                <c:pt idx="5">
                  <c:v>0.485</c:v>
                </c:pt>
                <c:pt idx="7">
                  <c:v>0.521</c:v>
                </c:pt>
                <c:pt idx="9">
                  <c:v>0.524</c:v>
                </c:pt>
              </c:numCache>
            </c:numRef>
          </c:yVal>
          <c:smooth val="0"/>
          <c:extLst xmlns:c16r2="http://schemas.microsoft.com/office/drawing/2015/06/chart">
            <c:ext xmlns:c16="http://schemas.microsoft.com/office/drawing/2014/chart" uri="{C3380CC4-5D6E-409C-BE32-E72D297353CC}">
              <c16:uniqueId val="{00000000-51D4-4D47-BEA2-8E22D67394FF}"/>
            </c:ext>
          </c:extLst>
        </c:ser>
        <c:ser>
          <c:idx val="1"/>
          <c:order val="1"/>
          <c:tx>
            <c:v>Males - Past Year Use</c:v>
          </c:tx>
          <c:spPr>
            <a:ln w="25400" cap="flat" cmpd="sng" algn="ctr">
              <a:solidFill>
                <a:schemeClr val="accent1"/>
              </a:solidFill>
              <a:prstDash val="solid"/>
            </a:ln>
            <a:effectLst/>
          </c:spPr>
          <c:marker>
            <c:symbol val="square"/>
            <c:size val="10"/>
            <c:spPr>
              <a:solidFill>
                <a:schemeClr val="accent1"/>
              </a:solidFill>
              <a:ln w="25400" cap="flat" cmpd="sng" algn="ctr">
                <a:solidFill>
                  <a:schemeClr val="accent1"/>
                </a:solidFill>
                <a:prstDash val="solid"/>
              </a:ln>
              <a:effectLst/>
            </c:spPr>
          </c:marker>
          <c:xVal>
            <c:numRef>
              <c:f>'Graph 3'!$B$6:$B$15</c:f>
              <c:numCache>
                <c:formatCode>General</c:formatCode>
                <c:ptCount val="10"/>
                <c:pt idx="0">
                  <c:v>2008.0</c:v>
                </c:pt>
                <c:pt idx="1">
                  <c:v>2009.0</c:v>
                </c:pt>
                <c:pt idx="2">
                  <c:v>2010.0</c:v>
                </c:pt>
                <c:pt idx="3">
                  <c:v>2011.0</c:v>
                </c:pt>
                <c:pt idx="5">
                  <c:v>2013.0</c:v>
                </c:pt>
                <c:pt idx="7">
                  <c:v>2015.0</c:v>
                </c:pt>
                <c:pt idx="9">
                  <c:v>2017.0</c:v>
                </c:pt>
              </c:numCache>
            </c:numRef>
          </c:xVal>
          <c:yVal>
            <c:numRef>
              <c:f>'Graph 3'!$D$6:$D$15</c:f>
              <c:numCache>
                <c:formatCode>0.0%</c:formatCode>
                <c:ptCount val="10"/>
                <c:pt idx="0">
                  <c:v>0.144</c:v>
                </c:pt>
                <c:pt idx="1">
                  <c:v>0.142</c:v>
                </c:pt>
                <c:pt idx="2">
                  <c:v>0.146</c:v>
                </c:pt>
                <c:pt idx="3">
                  <c:v>0.122</c:v>
                </c:pt>
                <c:pt idx="5">
                  <c:v>0.139</c:v>
                </c:pt>
                <c:pt idx="7">
                  <c:v>0.149</c:v>
                </c:pt>
                <c:pt idx="9">
                  <c:v>0.187</c:v>
                </c:pt>
              </c:numCache>
            </c:numRef>
          </c:yVal>
          <c:smooth val="0"/>
          <c:extLst xmlns:c16r2="http://schemas.microsoft.com/office/drawing/2015/06/chart">
            <c:ext xmlns:c16="http://schemas.microsoft.com/office/drawing/2014/chart" uri="{C3380CC4-5D6E-409C-BE32-E72D297353CC}">
              <c16:uniqueId val="{00000001-51D4-4D47-BEA2-8E22D67394FF}"/>
            </c:ext>
          </c:extLst>
        </c:ser>
        <c:ser>
          <c:idx val="2"/>
          <c:order val="2"/>
          <c:tx>
            <c:v>Females - Lifetime Use</c:v>
          </c:tx>
          <c:spPr>
            <a:ln w="25400" cap="flat" cmpd="sng" algn="ctr">
              <a:solidFill>
                <a:schemeClr val="accent2"/>
              </a:solidFill>
              <a:prstDash val="solid"/>
            </a:ln>
            <a:effectLst/>
          </c:spPr>
          <c:marker>
            <c:symbol val="circle"/>
            <c:size val="10"/>
            <c:spPr>
              <a:solidFill>
                <a:schemeClr val="accent2"/>
              </a:solidFill>
              <a:ln w="25400" cap="flat" cmpd="sng" algn="ctr">
                <a:noFill/>
                <a:prstDash val="solid"/>
              </a:ln>
              <a:effectLst/>
            </c:spPr>
          </c:marker>
          <c:xVal>
            <c:numRef>
              <c:f>'Graph 3'!$B$19:$B$28</c:f>
              <c:numCache>
                <c:formatCode>General</c:formatCode>
                <c:ptCount val="10"/>
                <c:pt idx="0">
                  <c:v>2008.0</c:v>
                </c:pt>
                <c:pt idx="1">
                  <c:v>2009.0</c:v>
                </c:pt>
                <c:pt idx="2">
                  <c:v>2010.0</c:v>
                </c:pt>
                <c:pt idx="3">
                  <c:v>2011.0</c:v>
                </c:pt>
                <c:pt idx="5">
                  <c:v>2013.0</c:v>
                </c:pt>
                <c:pt idx="7">
                  <c:v>2015.0</c:v>
                </c:pt>
                <c:pt idx="9">
                  <c:v>2017.0</c:v>
                </c:pt>
              </c:numCache>
            </c:numRef>
          </c:xVal>
          <c:yVal>
            <c:numRef>
              <c:f>'Graph 3'!$C$19:$C$28</c:f>
              <c:numCache>
                <c:formatCode>0.0%</c:formatCode>
                <c:ptCount val="10"/>
                <c:pt idx="0">
                  <c:v>0.388</c:v>
                </c:pt>
                <c:pt idx="1">
                  <c:v>0.372</c:v>
                </c:pt>
                <c:pt idx="2">
                  <c:v>0.345</c:v>
                </c:pt>
                <c:pt idx="3">
                  <c:v>0.336</c:v>
                </c:pt>
                <c:pt idx="5">
                  <c:v>0.341</c:v>
                </c:pt>
                <c:pt idx="7">
                  <c:v>0.372</c:v>
                </c:pt>
                <c:pt idx="9">
                  <c:v>0.409</c:v>
                </c:pt>
              </c:numCache>
            </c:numRef>
          </c:yVal>
          <c:smooth val="0"/>
          <c:extLst xmlns:c16r2="http://schemas.microsoft.com/office/drawing/2015/06/chart">
            <c:ext xmlns:c16="http://schemas.microsoft.com/office/drawing/2014/chart" uri="{C3380CC4-5D6E-409C-BE32-E72D297353CC}">
              <c16:uniqueId val="{00000002-51D4-4D47-BEA2-8E22D67394FF}"/>
            </c:ext>
          </c:extLst>
        </c:ser>
        <c:ser>
          <c:idx val="3"/>
          <c:order val="3"/>
          <c:tx>
            <c:v>Females - Past Year Use</c:v>
          </c:tx>
          <c:spPr>
            <a:ln w="25400" cap="flat" cmpd="sng" algn="ctr">
              <a:solidFill>
                <a:schemeClr val="accent2"/>
              </a:solidFill>
              <a:prstDash val="solid"/>
            </a:ln>
            <a:effectLst/>
          </c:spPr>
          <c:marker>
            <c:symbol val="square"/>
            <c:size val="10"/>
            <c:spPr>
              <a:solidFill>
                <a:schemeClr val="accent2"/>
              </a:solidFill>
              <a:ln w="25400" cap="flat" cmpd="sng" algn="ctr">
                <a:solidFill>
                  <a:schemeClr val="accent2"/>
                </a:solidFill>
                <a:prstDash val="solid"/>
              </a:ln>
              <a:effectLst/>
            </c:spPr>
          </c:marker>
          <c:xVal>
            <c:numRef>
              <c:f>'Graph 3'!$B$19:$B$28</c:f>
              <c:numCache>
                <c:formatCode>General</c:formatCode>
                <c:ptCount val="10"/>
                <c:pt idx="0">
                  <c:v>2008.0</c:v>
                </c:pt>
                <c:pt idx="1">
                  <c:v>2009.0</c:v>
                </c:pt>
                <c:pt idx="2">
                  <c:v>2010.0</c:v>
                </c:pt>
                <c:pt idx="3">
                  <c:v>2011.0</c:v>
                </c:pt>
                <c:pt idx="5">
                  <c:v>2013.0</c:v>
                </c:pt>
                <c:pt idx="7">
                  <c:v>2015.0</c:v>
                </c:pt>
                <c:pt idx="9">
                  <c:v>2017.0</c:v>
                </c:pt>
              </c:numCache>
            </c:numRef>
          </c:xVal>
          <c:yVal>
            <c:numRef>
              <c:f>'Graph 3'!$D$19:$D$28</c:f>
              <c:numCache>
                <c:formatCode>0.0%</c:formatCode>
                <c:ptCount val="10"/>
                <c:pt idx="0">
                  <c:v>0.086</c:v>
                </c:pt>
                <c:pt idx="1">
                  <c:v>0.072</c:v>
                </c:pt>
                <c:pt idx="2">
                  <c:v>0.071</c:v>
                </c:pt>
                <c:pt idx="3">
                  <c:v>0.062</c:v>
                </c:pt>
                <c:pt idx="5">
                  <c:v>0.074</c:v>
                </c:pt>
                <c:pt idx="7">
                  <c:v>0.097</c:v>
                </c:pt>
                <c:pt idx="9">
                  <c:v>0.111</c:v>
                </c:pt>
              </c:numCache>
            </c:numRef>
          </c:yVal>
          <c:smooth val="0"/>
          <c:extLst xmlns:c16r2="http://schemas.microsoft.com/office/drawing/2015/06/chart">
            <c:ext xmlns:c16="http://schemas.microsoft.com/office/drawing/2014/chart" uri="{C3380CC4-5D6E-409C-BE32-E72D297353CC}">
              <c16:uniqueId val="{00000003-51D4-4D47-BEA2-8E22D67394FF}"/>
            </c:ext>
          </c:extLst>
        </c:ser>
        <c:dLbls>
          <c:showLegendKey val="0"/>
          <c:showVal val="0"/>
          <c:showCatName val="0"/>
          <c:showSerName val="0"/>
          <c:showPercent val="0"/>
          <c:showBubbleSize val="0"/>
        </c:dLbls>
        <c:axId val="1703474080"/>
        <c:axId val="1703478352"/>
      </c:scatterChart>
      <c:valAx>
        <c:axId val="1703474080"/>
        <c:scaling>
          <c:orientation val="minMax"/>
        </c:scaling>
        <c:delete val="0"/>
        <c:axPos val="b"/>
        <c:title>
          <c:tx>
            <c:rich>
              <a:bodyPr/>
              <a:lstStyle/>
              <a:p>
                <a:pPr>
                  <a:defRPr sz="1400">
                    <a:solidFill>
                      <a:schemeClr val="bg2">
                        <a:lumMod val="50000"/>
                      </a:schemeClr>
                    </a:solidFill>
                    <a:latin typeface="Helvetica Neue" charset="0"/>
                    <a:ea typeface="Helvetica Neue" charset="0"/>
                    <a:cs typeface="Helvetica Neue" charset="0"/>
                  </a:defRPr>
                </a:pPr>
                <a:r>
                  <a:rPr lang="en-US" dirty="0" smtClean="0">
                    <a:latin typeface="Helvetica Neue" charset="0"/>
                    <a:ea typeface="Helvetica Neue" charset="0"/>
                    <a:cs typeface="Helvetica Neue" charset="0"/>
                  </a:rPr>
                  <a:t>Year</a:t>
                </a:r>
                <a:endParaRPr lang="en-US" dirty="0">
                  <a:latin typeface="Helvetica Neue" charset="0"/>
                  <a:ea typeface="Helvetica Neue" charset="0"/>
                  <a:cs typeface="Helvetica Neue" charset="0"/>
                </a:endParaRPr>
              </a:p>
            </c:rich>
          </c:tx>
          <c:layout>
            <c:manualLayout>
              <c:xMode val="edge"/>
              <c:yMode val="edge"/>
              <c:x val="0.451613608474578"/>
              <c:y val="0.869631345803075"/>
            </c:manualLayout>
          </c:layout>
          <c:overlay val="0"/>
        </c:title>
        <c:numFmt formatCode="General" sourceLinked="1"/>
        <c:majorTickMark val="none"/>
        <c:minorTickMark val="none"/>
        <c:tickLblPos val="nextTo"/>
        <c:txPr>
          <a:bodyPr/>
          <a:lstStyle/>
          <a:p>
            <a:pPr>
              <a:defRPr sz="1200" b="1">
                <a:solidFill>
                  <a:schemeClr val="bg2">
                    <a:lumMod val="50000"/>
                  </a:schemeClr>
                </a:solidFill>
                <a:latin typeface="Helvetica Neue" charset="0"/>
                <a:ea typeface="Helvetica Neue" charset="0"/>
                <a:cs typeface="Helvetica Neue" charset="0"/>
              </a:defRPr>
            </a:pPr>
            <a:endParaRPr lang="en-US"/>
          </a:p>
        </c:txPr>
        <c:crossAx val="1703478352"/>
        <c:crosses val="autoZero"/>
        <c:crossBetween val="midCat"/>
      </c:valAx>
      <c:valAx>
        <c:axId val="1703478352"/>
        <c:scaling>
          <c:orientation val="minMax"/>
        </c:scaling>
        <c:delete val="0"/>
        <c:axPos val="l"/>
        <c:majorGridlines>
          <c:spPr>
            <a:ln>
              <a:solidFill>
                <a:schemeClr val="tx1">
                  <a:lumMod val="20000"/>
                  <a:lumOff val="80000"/>
                </a:schemeClr>
              </a:solidFill>
            </a:ln>
          </c:spPr>
        </c:majorGridlines>
        <c:numFmt formatCode="0%" sourceLinked="0"/>
        <c:majorTickMark val="none"/>
        <c:minorTickMark val="none"/>
        <c:tickLblPos val="nextTo"/>
        <c:spPr>
          <a:ln>
            <a:noFill/>
          </a:ln>
        </c:spPr>
        <c:txPr>
          <a:bodyPr/>
          <a:lstStyle/>
          <a:p>
            <a:pPr>
              <a:defRPr sz="1200" b="1" i="0">
                <a:solidFill>
                  <a:schemeClr val="bg2">
                    <a:lumMod val="50000"/>
                  </a:schemeClr>
                </a:solidFill>
                <a:latin typeface="Helvetica Neue" charset="0"/>
                <a:ea typeface="Helvetica Neue" charset="0"/>
                <a:cs typeface="Helvetica Neue" charset="0"/>
              </a:defRPr>
            </a:pPr>
            <a:endParaRPr lang="en-US"/>
          </a:p>
        </c:txPr>
        <c:crossAx val="1703474080"/>
        <c:crosses val="autoZero"/>
        <c:crossBetween val="midCat"/>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0.41388</cdr:x>
      <cdr:y>0.34445</cdr:y>
    </cdr:from>
    <cdr:to>
      <cdr:x>0.57528</cdr:x>
      <cdr:y>0.36532</cdr:y>
    </cdr:to>
    <cdr:cxnSp macro="">
      <cdr:nvCxnSpPr>
        <cdr:cNvPr id="2" name="Straight Connector 1"/>
        <cdr:cNvCxnSpPr/>
      </cdr:nvCxnSpPr>
      <cdr:spPr>
        <a:xfrm xmlns:a="http://schemas.openxmlformats.org/drawingml/2006/main" flipV="1">
          <a:off x="3220727" y="1353461"/>
          <a:ext cx="1255941" cy="82025"/>
        </a:xfrm>
        <a:prstGeom xmlns:a="http://schemas.openxmlformats.org/drawingml/2006/main" prst="line">
          <a:avLst/>
        </a:prstGeom>
        <a:ln xmlns:a="http://schemas.openxmlformats.org/drawingml/2006/main" w="25400">
          <a:solidFill>
            <a:srgbClr val="00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0.57594</cdr:x>
      <cdr:y>0.3151</cdr:y>
    </cdr:from>
    <cdr:to>
      <cdr:x>0.73301</cdr:x>
      <cdr:y>0.34201</cdr:y>
    </cdr:to>
    <cdr:cxnSp macro="">
      <cdr:nvCxnSpPr>
        <cdr:cNvPr id="4" name="Straight Connector 3"/>
        <cdr:cNvCxnSpPr/>
      </cdr:nvCxnSpPr>
      <cdr:spPr>
        <a:xfrm xmlns:a="http://schemas.openxmlformats.org/drawingml/2006/main" flipV="1">
          <a:off x="4481790" y="1238132"/>
          <a:ext cx="1222316" cy="105752"/>
        </a:xfrm>
        <a:prstGeom xmlns:a="http://schemas.openxmlformats.org/drawingml/2006/main" prst="line">
          <a:avLst/>
        </a:prstGeom>
        <a:ln xmlns:a="http://schemas.openxmlformats.org/drawingml/2006/main" w="25400">
          <a:solidFill>
            <a:srgbClr val="00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0.42398</cdr:x>
      <cdr:y>0.6347</cdr:y>
    </cdr:from>
    <cdr:to>
      <cdr:x>0.57738</cdr:x>
      <cdr:y>0.65301</cdr:y>
    </cdr:to>
    <cdr:cxnSp macro="">
      <cdr:nvCxnSpPr>
        <cdr:cNvPr id="7" name="Straight Connector 6"/>
        <cdr:cNvCxnSpPr/>
      </cdr:nvCxnSpPr>
      <cdr:spPr>
        <a:xfrm xmlns:a="http://schemas.openxmlformats.org/drawingml/2006/main" flipV="1">
          <a:off x="3299278" y="2493974"/>
          <a:ext cx="1193759" cy="71922"/>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0.57403</cdr:x>
      <cdr:y>0.62413</cdr:y>
    </cdr:from>
    <cdr:to>
      <cdr:x>0.72858</cdr:x>
      <cdr:y>0.63991</cdr:y>
    </cdr:to>
    <cdr:cxnSp macro="">
      <cdr:nvCxnSpPr>
        <cdr:cNvPr id="9" name="Straight Connector 8"/>
        <cdr:cNvCxnSpPr/>
      </cdr:nvCxnSpPr>
      <cdr:spPr>
        <a:xfrm xmlns:a="http://schemas.openxmlformats.org/drawingml/2006/main" flipV="1">
          <a:off x="4466932" y="2452410"/>
          <a:ext cx="1202664" cy="6204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0.38881</cdr:x>
      <cdr:y>0.62879</cdr:y>
    </cdr:from>
    <cdr:to>
      <cdr:x>0.54597</cdr:x>
      <cdr:y>0.65161</cdr:y>
    </cdr:to>
    <cdr:cxnSp macro="">
      <cdr:nvCxnSpPr>
        <cdr:cNvPr id="5" name="Straight Connector 4"/>
        <cdr:cNvCxnSpPr/>
      </cdr:nvCxnSpPr>
      <cdr:spPr>
        <a:xfrm xmlns:a="http://schemas.openxmlformats.org/drawingml/2006/main" flipV="1">
          <a:off x="2713039" y="2685001"/>
          <a:ext cx="1096651" cy="97436"/>
        </a:xfrm>
        <a:prstGeom xmlns:a="http://schemas.openxmlformats.org/drawingml/2006/main" prst="line">
          <a:avLst/>
        </a:prstGeom>
        <a:ln xmlns:a="http://schemas.openxmlformats.org/drawingml/2006/main" w="25400">
          <a:solidFill>
            <a:srgbClr val="92D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0.61486</cdr:x>
      <cdr:y>0.78775</cdr:y>
    </cdr:from>
    <cdr:to>
      <cdr:x>0.63966</cdr:x>
      <cdr:y>0.84499</cdr:y>
    </cdr:to>
    <cdr:sp macro="" textlink="">
      <cdr:nvSpPr>
        <cdr:cNvPr id="3" name="TextBox 1"/>
        <cdr:cNvSpPr txBox="1"/>
      </cdr:nvSpPr>
      <cdr:spPr>
        <a:xfrm xmlns:a="http://schemas.openxmlformats.org/drawingml/2006/main">
          <a:off x="4579186" y="3600075"/>
          <a:ext cx="18473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dirty="0">
            <a:latin typeface="Helvetica Neue Light" charset="0"/>
          </a:endParaRPr>
        </a:p>
      </cdr:txBody>
    </cdr:sp>
  </cdr:relSizeAnchor>
  <cdr:relSizeAnchor xmlns:cdr="http://schemas.openxmlformats.org/drawingml/2006/chartDrawing">
    <cdr:from>
      <cdr:x>0.67242</cdr:x>
      <cdr:y>0.78988</cdr:y>
    </cdr:from>
    <cdr:to>
      <cdr:x>0.69722</cdr:x>
      <cdr:y>0.84712</cdr:y>
    </cdr:to>
    <cdr:sp macro="" textlink="">
      <cdr:nvSpPr>
        <cdr:cNvPr id="5" name="TextBox 1"/>
        <cdr:cNvSpPr txBox="1"/>
      </cdr:nvSpPr>
      <cdr:spPr>
        <a:xfrm xmlns:a="http://schemas.openxmlformats.org/drawingml/2006/main">
          <a:off x="5007866" y="3609809"/>
          <a:ext cx="18473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dirty="0">
            <a:latin typeface="Helvetica Neue Light" charset="0"/>
          </a:endParaRPr>
        </a:p>
      </cdr:txBody>
    </cdr:sp>
  </cdr:relSizeAnchor>
  <cdr:relSizeAnchor xmlns:cdr="http://schemas.openxmlformats.org/drawingml/2006/chartDrawing">
    <cdr:from>
      <cdr:x>0.49611</cdr:x>
      <cdr:y>0.78988</cdr:y>
    </cdr:from>
    <cdr:to>
      <cdr:x>0.52091</cdr:x>
      <cdr:y>0.84712</cdr:y>
    </cdr:to>
    <cdr:sp macro="" textlink="">
      <cdr:nvSpPr>
        <cdr:cNvPr id="6" name="TextBox 1"/>
        <cdr:cNvSpPr txBox="1"/>
      </cdr:nvSpPr>
      <cdr:spPr>
        <a:xfrm xmlns:a="http://schemas.openxmlformats.org/drawingml/2006/main">
          <a:off x="3694793" y="3609809"/>
          <a:ext cx="18473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dirty="0">
            <a:latin typeface="Helvetica Neue Light" charset="0"/>
          </a:endParaRPr>
        </a:p>
      </cdr:txBody>
    </cdr:sp>
  </cdr:relSizeAnchor>
  <cdr:relSizeAnchor xmlns:cdr="http://schemas.openxmlformats.org/drawingml/2006/chartDrawing">
    <cdr:from>
      <cdr:x>0.35077</cdr:x>
      <cdr:y>0.25007</cdr:y>
    </cdr:from>
    <cdr:to>
      <cdr:x>0.5</cdr:x>
      <cdr:y>0.28432</cdr:y>
    </cdr:to>
    <cdr:cxnSp macro="">
      <cdr:nvCxnSpPr>
        <cdr:cNvPr id="7" name="Straight Connector 4"/>
        <cdr:cNvCxnSpPr/>
      </cdr:nvCxnSpPr>
      <cdr:spPr>
        <a:xfrm xmlns:a="http://schemas.openxmlformats.org/drawingml/2006/main" flipV="1">
          <a:off x="2612337" y="1142833"/>
          <a:ext cx="1111426" cy="156518"/>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0.48667</cdr:x>
      <cdr:y>0.61238</cdr:y>
    </cdr:from>
    <cdr:to>
      <cdr:x>0.63504</cdr:x>
      <cdr:y>0.62621</cdr:y>
    </cdr:to>
    <cdr:cxnSp macro="">
      <cdr:nvCxnSpPr>
        <cdr:cNvPr id="8" name="Straight Connector 6"/>
        <cdr:cNvCxnSpPr/>
      </cdr:nvCxnSpPr>
      <cdr:spPr>
        <a:xfrm xmlns:a="http://schemas.openxmlformats.org/drawingml/2006/main" flipV="1">
          <a:off x="3624470" y="2798638"/>
          <a:ext cx="1104991" cy="63207"/>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0.35077</cdr:x>
      <cdr:y>0.40509</cdr:y>
    </cdr:from>
    <cdr:to>
      <cdr:x>0.5</cdr:x>
      <cdr:y>0.4123</cdr:y>
    </cdr:to>
    <cdr:cxnSp macro="">
      <cdr:nvCxnSpPr>
        <cdr:cNvPr id="9" name="Straight Connector 8"/>
        <cdr:cNvCxnSpPr/>
      </cdr:nvCxnSpPr>
      <cdr:spPr>
        <a:xfrm xmlns:a="http://schemas.openxmlformats.org/drawingml/2006/main" flipV="1">
          <a:off x="2612337" y="1851286"/>
          <a:ext cx="1111426" cy="32952"/>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0.49052</cdr:x>
      <cdr:y>0.67187</cdr:y>
    </cdr:from>
    <cdr:to>
      <cdr:x>0.63717</cdr:x>
      <cdr:y>0.70194</cdr:y>
    </cdr:to>
    <cdr:cxnSp macro="">
      <cdr:nvCxnSpPr>
        <cdr:cNvPr id="13" name="Straight Connector 12"/>
        <cdr:cNvCxnSpPr/>
      </cdr:nvCxnSpPr>
      <cdr:spPr>
        <a:xfrm xmlns:a="http://schemas.openxmlformats.org/drawingml/2006/main" flipV="1">
          <a:off x="3653142" y="3070486"/>
          <a:ext cx="1092234" cy="13741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0.34187</cdr:x>
      <cdr:y>0.62621</cdr:y>
    </cdr:from>
    <cdr:to>
      <cdr:x>0.5</cdr:x>
      <cdr:y>0.64459</cdr:y>
    </cdr:to>
    <cdr:cxnSp macro="">
      <cdr:nvCxnSpPr>
        <cdr:cNvPr id="15" name="Straight Connector 14"/>
        <cdr:cNvCxnSpPr/>
      </cdr:nvCxnSpPr>
      <cdr:spPr>
        <a:xfrm xmlns:a="http://schemas.openxmlformats.org/drawingml/2006/main" flipV="1">
          <a:off x="2546090" y="2861845"/>
          <a:ext cx="1177673" cy="83998"/>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0.352</cdr:x>
      <cdr:y>0.70071</cdr:y>
    </cdr:from>
    <cdr:to>
      <cdr:x>0.5</cdr:x>
      <cdr:y>0.71217</cdr:y>
    </cdr:to>
    <cdr:cxnSp macro="">
      <cdr:nvCxnSpPr>
        <cdr:cNvPr id="25" name="Straight Connector 24"/>
        <cdr:cNvCxnSpPr/>
      </cdr:nvCxnSpPr>
      <cdr:spPr>
        <a:xfrm xmlns:a="http://schemas.openxmlformats.org/drawingml/2006/main" flipV="1">
          <a:off x="2621553" y="3202292"/>
          <a:ext cx="1102210" cy="5238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0.63946</cdr:x>
      <cdr:y>0.33385</cdr:y>
    </cdr:from>
    <cdr:to>
      <cdr:x>0.78105</cdr:x>
      <cdr:y>0.37225</cdr:y>
    </cdr:to>
    <cdr:cxnSp macro="">
      <cdr:nvCxnSpPr>
        <cdr:cNvPr id="21" name="Straight Connector 20"/>
        <cdr:cNvCxnSpPr/>
      </cdr:nvCxnSpPr>
      <cdr:spPr>
        <a:xfrm xmlns:a="http://schemas.openxmlformats.org/drawingml/2006/main" flipV="1">
          <a:off x="4762412" y="1525720"/>
          <a:ext cx="1054444" cy="175479"/>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b="0" i="0">
                <a:latin typeface="Helvetica Neue Light" charset="0"/>
                <a:cs typeface="+mn-cs"/>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b="0" i="0">
                <a:latin typeface="Helvetica Neue Light" charset="0"/>
                <a:cs typeface="+mn-cs"/>
              </a:defRPr>
            </a:lvl1pPr>
          </a:lstStyle>
          <a:p>
            <a:pPr>
              <a:defRPr/>
            </a:pPr>
            <a:fld id="{525B88BF-2F17-41B9-AB62-EA9EAC82F447}" type="datetimeFigureOut">
              <a:rPr lang="en-US"/>
              <a:pPr>
                <a:defRPr/>
              </a:pPr>
              <a:t>3/28/19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b="0" i="0">
                <a:latin typeface="Helvetica Neue Light" charset="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12C8343C-C89B-46E8-8392-6C1E2ACB9ECC}" type="slidenum">
              <a:rPr lang="en-US" altLang="en-US"/>
              <a:pPr/>
              <a:t>‹#›</a:t>
            </a:fld>
            <a:endParaRPr lang="en-US" altLang="en-US"/>
          </a:p>
        </p:txBody>
      </p:sp>
    </p:spTree>
    <p:extLst>
      <p:ext uri="{BB962C8B-B14F-4D97-AF65-F5344CB8AC3E}">
        <p14:creationId xmlns:p14="http://schemas.microsoft.com/office/powerpoint/2010/main" val="803671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Neue Light" charset="0"/>
        <a:ea typeface="+mn-ea"/>
        <a:cs typeface="+mn-cs"/>
      </a:defRPr>
    </a:lvl1pPr>
    <a:lvl2pPr marL="457200" algn="l" rtl="0" eaLnBrk="0" fontAlgn="base" hangingPunct="0">
      <a:spcBef>
        <a:spcPct val="30000"/>
      </a:spcBef>
      <a:spcAft>
        <a:spcPct val="0"/>
      </a:spcAft>
      <a:defRPr sz="1200" kern="1200">
        <a:solidFill>
          <a:schemeClr val="tx1"/>
        </a:solidFill>
        <a:latin typeface="Helvetica Neue Light" charset="0"/>
        <a:ea typeface="+mn-ea"/>
        <a:cs typeface="+mn-cs"/>
      </a:defRPr>
    </a:lvl2pPr>
    <a:lvl3pPr marL="914400" algn="l" rtl="0" eaLnBrk="0" fontAlgn="base" hangingPunct="0">
      <a:spcBef>
        <a:spcPct val="30000"/>
      </a:spcBef>
      <a:spcAft>
        <a:spcPct val="0"/>
      </a:spcAft>
      <a:defRPr sz="1200" kern="1200">
        <a:solidFill>
          <a:schemeClr val="tx1"/>
        </a:solidFill>
        <a:latin typeface="Helvetica Neue Light"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Neue Light"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Neue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E78FA900-1D0D-4A36-B930-5CBE3E6FD428}"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480E7DEB-641A-4E3B-B417-49E2D33A1347}"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EF77B840-9107-4D24-BA2D-F9FF614E7FF4}"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947A3DE9-A454-4F05-901A-3D02C45535AC}"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6C20AF3A-45FC-4D4A-A1CD-E08E3A0A6F4D}" type="slidenum">
              <a:rPr lang="en-US" altLang="en-US"/>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E691B519-5FAD-4946-A3AE-CF6A6FF6DC69}"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9B12E6E4-D000-4451-90F7-C57A4693BCC4}" type="slidenum">
              <a:rPr lang="en-US" altLang="en-US"/>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75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3" name="Rectangle 2"/>
          <p:cNvSpPr/>
          <p:nvPr userDrawn="1"/>
        </p:nvSpPr>
        <p:spPr>
          <a:xfrm>
            <a:off x="-323850" y="631825"/>
            <a:ext cx="368141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p:cNvSpPr/>
          <p:nvPr userDrawn="1"/>
        </p:nvSpPr>
        <p:spPr>
          <a:xfrm>
            <a:off x="-323850" y="415925"/>
            <a:ext cx="161131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5"/>
          <p:cNvSpPr txBox="1">
            <a:spLocks noChangeArrowheads="1"/>
          </p:cNvSpPr>
          <p:nvPr userDrawn="1"/>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25A40F90-57DC-4375-B81F-221CE6829ACF}" type="slidenum">
              <a:rPr lang="en-US" altLang="en-US" sz="1400" b="1">
                <a:latin typeface="Helvetica Neue"/>
                <a:ea typeface="Helvetica Neue"/>
                <a:cs typeface="Helvetica Neue"/>
              </a:rPr>
              <a:pPr algn="ctr" eaLnBrk="1" hangingPunct="1"/>
              <a:t>‹#›</a:t>
            </a:fld>
            <a:endParaRPr lang="en-US" altLang="en-US" sz="1400" b="1">
              <a:latin typeface="Helvetica Neue"/>
              <a:ea typeface="Helvetica Neue"/>
              <a:cs typeface="Helvetica Neue"/>
            </a:endParaRPr>
          </a:p>
        </p:txBody>
      </p:sp>
      <p:sp>
        <p:nvSpPr>
          <p:cNvPr id="16" name="Text Placeholder 15"/>
          <p:cNvSpPr>
            <a:spLocks noGrp="1"/>
          </p:cNvSpPr>
          <p:nvPr>
            <p:ph type="body" sz="quarter" idx="10"/>
          </p:nvPr>
        </p:nvSpPr>
        <p:spPr>
          <a:xfrm>
            <a:off x="0" y="678910"/>
            <a:ext cx="3309937" cy="654725"/>
          </a:xfrm>
          <a:prstGeom prst="rect">
            <a:avLst/>
          </a:prstGeom>
        </p:spPr>
        <p:txBody>
          <a:bodyPr anchor="ctr" anchorCtr="0">
            <a:normAutofit/>
          </a:bodyPr>
          <a:lstStyle>
            <a:lvl1pPr marL="0" indent="0" algn="r">
              <a:buNone/>
              <a:defRPr sz="2800" b="1" i="0">
                <a:latin typeface="Helvetica Neue" charset="0"/>
                <a:ea typeface="Helvetica Neue" charset="0"/>
                <a:cs typeface="Helvetica Neue" charset="0"/>
              </a:defRPr>
            </a:lvl1pPr>
            <a:lvl2pPr marL="457200" indent="0">
              <a:buNone/>
              <a:defRPr sz="2800" b="1" i="0">
                <a:latin typeface="Helvetica Neue" charset="0"/>
                <a:ea typeface="Helvetica Neue" charset="0"/>
                <a:cs typeface="Helvetica Neue" charset="0"/>
              </a:defRPr>
            </a:lvl2pPr>
            <a:lvl3pPr marL="914400" indent="0">
              <a:buNone/>
              <a:defRPr sz="2800" b="1" i="0">
                <a:latin typeface="Helvetica Neue" charset="0"/>
                <a:ea typeface="Helvetica Neue" charset="0"/>
                <a:cs typeface="Helvetica Neue" charset="0"/>
              </a:defRPr>
            </a:lvl3pPr>
            <a:lvl4pPr marL="1371600" indent="0">
              <a:buNone/>
              <a:defRPr sz="2800" b="1" i="0">
                <a:latin typeface="Helvetica Neue" charset="0"/>
                <a:ea typeface="Helvetica Neue" charset="0"/>
                <a:cs typeface="Helvetica Neue" charset="0"/>
              </a:defRPr>
            </a:lvl4pPr>
            <a:lvl5pPr marL="1828800" indent="0">
              <a:buNone/>
              <a:defRPr sz="2800" b="1" i="0">
                <a:latin typeface="Helvetica Neue" charset="0"/>
                <a:ea typeface="Helvetica Neue" charset="0"/>
                <a:cs typeface="Helvetica Neue" charset="0"/>
              </a:defRPr>
            </a:lvl5pPr>
          </a:lstStyle>
          <a:p>
            <a:pPr lvl="0"/>
            <a:r>
              <a:rPr lang="en-US" smtClean="0"/>
              <a:t>Click to edit Master text styles</a:t>
            </a:r>
          </a:p>
        </p:txBody>
      </p:sp>
    </p:spTree>
    <p:extLst>
      <p:ext uri="{BB962C8B-B14F-4D97-AF65-F5344CB8AC3E}">
        <p14:creationId xmlns:p14="http://schemas.microsoft.com/office/powerpoint/2010/main" val="313071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ted List">
    <p:spTree>
      <p:nvGrpSpPr>
        <p:cNvPr id="1" name=""/>
        <p:cNvGrpSpPr/>
        <p:nvPr/>
      </p:nvGrpSpPr>
      <p:grpSpPr>
        <a:xfrm>
          <a:off x="0" y="0"/>
          <a:ext cx="0" cy="0"/>
          <a:chOff x="0" y="0"/>
          <a:chExt cx="0" cy="0"/>
        </a:xfrm>
      </p:grpSpPr>
      <p:sp>
        <p:nvSpPr>
          <p:cNvPr id="5" name="Rectangle 4"/>
          <p:cNvSpPr/>
          <p:nvPr userDrawn="1"/>
        </p:nvSpPr>
        <p:spPr>
          <a:xfrm>
            <a:off x="-323850" y="631825"/>
            <a:ext cx="368141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userDrawn="1"/>
        </p:nvSpPr>
        <p:spPr>
          <a:xfrm>
            <a:off x="-323850" y="415925"/>
            <a:ext cx="161131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userDrawn="1"/>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E9675C73-9F79-40D4-BDB0-B134CABBD6FA}" type="slidenum">
              <a:rPr lang="en-US" altLang="en-US" sz="1400" b="1">
                <a:latin typeface="Helvetica Neue"/>
                <a:ea typeface="Helvetica Neue"/>
                <a:cs typeface="Helvetica Neue"/>
              </a:rPr>
              <a:pPr algn="ctr" eaLnBrk="1" hangingPunct="1"/>
              <a:t>‹#›</a:t>
            </a:fld>
            <a:endParaRPr lang="en-US" altLang="en-US" sz="1400" b="1">
              <a:latin typeface="Helvetica Neue"/>
              <a:ea typeface="Helvetica Neue"/>
              <a:cs typeface="Helvetica Neue"/>
            </a:endParaRPr>
          </a:p>
        </p:txBody>
      </p:sp>
      <p:sp>
        <p:nvSpPr>
          <p:cNvPr id="17" name="Text Placeholder 16"/>
          <p:cNvSpPr>
            <a:spLocks noGrp="1"/>
          </p:cNvSpPr>
          <p:nvPr>
            <p:ph type="body" sz="quarter" idx="10"/>
          </p:nvPr>
        </p:nvSpPr>
        <p:spPr>
          <a:xfrm>
            <a:off x="1544638" y="1573756"/>
            <a:ext cx="3641725" cy="4663532"/>
          </a:xfrm>
          <a:prstGeom prst="rect">
            <a:avLst/>
          </a:prstGeom>
        </p:spPr>
        <p:txBody>
          <a:bodyPr anchor="ctr" anchorCtr="0">
            <a:normAutofit/>
          </a:bodyPr>
          <a:lstStyle>
            <a:lvl1pPr marL="0" indent="0">
              <a:buNone/>
              <a:defRPr sz="4000" b="1" i="0" baseline="0">
                <a:latin typeface="Helvetica Neue" charset="0"/>
                <a:ea typeface="Helvetica Neue" charset="0"/>
                <a:cs typeface="Helvetica Neue"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r>
              <a:rPr lang="en-US" smtClean="0"/>
              <a:t>Click to edit Master text styles</a:t>
            </a:r>
          </a:p>
        </p:txBody>
      </p:sp>
      <p:sp>
        <p:nvSpPr>
          <p:cNvPr id="19" name="Text Placeholder 18"/>
          <p:cNvSpPr>
            <a:spLocks noGrp="1"/>
          </p:cNvSpPr>
          <p:nvPr>
            <p:ph type="body" sz="quarter" idx="11"/>
          </p:nvPr>
        </p:nvSpPr>
        <p:spPr>
          <a:xfrm>
            <a:off x="6069013" y="1573213"/>
            <a:ext cx="5360987" cy="4664075"/>
          </a:xfrm>
          <a:prstGeom prst="rect">
            <a:avLst/>
          </a:prstGeom>
        </p:spPr>
        <p:txBody>
          <a:bodyPr/>
          <a:lstStyle>
            <a:lvl1pPr marL="228600" indent="-228600">
              <a:buClr>
                <a:schemeClr val="accent2"/>
              </a:buClr>
              <a:buFont typeface="Arial" charset="0"/>
              <a:buChar char="•"/>
              <a:defRPr sz="1800" b="0" i="0" baseline="0">
                <a:latin typeface="Helvetica Neue Light" charset="0"/>
                <a:ea typeface="Helvetica Neue Light" charset="0"/>
                <a:cs typeface="Helvetica Neue Light" charset="0"/>
              </a:defRPr>
            </a:lvl1pPr>
            <a:lvl2pPr>
              <a:defRPr sz="1800" b="0" i="0">
                <a:latin typeface="Helvetica Neue Light" charset="0"/>
                <a:ea typeface="Helvetica Neue Light" charset="0"/>
                <a:cs typeface="Helvetica Neue Light" charset="0"/>
              </a:defRPr>
            </a:lvl2pPr>
            <a:lvl3pPr>
              <a:defRPr sz="1800" b="0" i="0">
                <a:latin typeface="Helvetica Neue Light" charset="0"/>
                <a:ea typeface="Helvetica Neue Light" charset="0"/>
                <a:cs typeface="Helvetica Neue Light" charset="0"/>
              </a:defRPr>
            </a:lvl3pPr>
            <a:lvl4pPr>
              <a:defRPr sz="1800" b="0" i="0">
                <a:latin typeface="Helvetica Neue Light" charset="0"/>
                <a:ea typeface="Helvetica Neue Light" charset="0"/>
                <a:cs typeface="Helvetica Neue Light" charset="0"/>
              </a:defRPr>
            </a:lvl4pPr>
            <a:lvl5pPr>
              <a:defRPr sz="1800" b="0" i="0">
                <a:latin typeface="Helvetica Neue Light" charset="0"/>
                <a:ea typeface="Helvetica Neue Light" charset="0"/>
                <a:cs typeface="Helvetica Neue Light" charset="0"/>
              </a:defRPr>
            </a:lvl5pPr>
          </a:lstStyle>
          <a:p>
            <a:pPr lvl="0"/>
            <a:r>
              <a:rPr lang="en-US" smtClean="0"/>
              <a:t>Click to edit Master text styles</a:t>
            </a:r>
          </a:p>
        </p:txBody>
      </p:sp>
      <p:sp>
        <p:nvSpPr>
          <p:cNvPr id="24" name="Text Placeholder 15"/>
          <p:cNvSpPr>
            <a:spLocks noGrp="1"/>
          </p:cNvSpPr>
          <p:nvPr>
            <p:ph type="body" sz="quarter" idx="12"/>
          </p:nvPr>
        </p:nvSpPr>
        <p:spPr>
          <a:xfrm>
            <a:off x="0" y="678910"/>
            <a:ext cx="3309937" cy="654725"/>
          </a:xfrm>
          <a:prstGeom prst="rect">
            <a:avLst/>
          </a:prstGeom>
        </p:spPr>
        <p:txBody>
          <a:bodyPr anchor="ctr" anchorCtr="0">
            <a:normAutofit/>
          </a:bodyPr>
          <a:lstStyle>
            <a:lvl1pPr marL="0" indent="0" algn="r">
              <a:buNone/>
              <a:defRPr sz="2800" b="1" i="0">
                <a:latin typeface="Helvetica Neue" charset="0"/>
                <a:ea typeface="Helvetica Neue" charset="0"/>
                <a:cs typeface="Helvetica Neue" charset="0"/>
              </a:defRPr>
            </a:lvl1pPr>
            <a:lvl2pPr marL="457200" indent="0">
              <a:buNone/>
              <a:defRPr sz="2800" b="1" i="0">
                <a:latin typeface="Helvetica Neue" charset="0"/>
                <a:ea typeface="Helvetica Neue" charset="0"/>
                <a:cs typeface="Helvetica Neue" charset="0"/>
              </a:defRPr>
            </a:lvl2pPr>
            <a:lvl3pPr marL="914400" indent="0">
              <a:buNone/>
              <a:defRPr sz="2800" b="1" i="0">
                <a:latin typeface="Helvetica Neue" charset="0"/>
                <a:ea typeface="Helvetica Neue" charset="0"/>
                <a:cs typeface="Helvetica Neue" charset="0"/>
              </a:defRPr>
            </a:lvl3pPr>
            <a:lvl4pPr marL="1371600" indent="0">
              <a:buNone/>
              <a:defRPr sz="2800" b="1" i="0">
                <a:latin typeface="Helvetica Neue" charset="0"/>
                <a:ea typeface="Helvetica Neue" charset="0"/>
                <a:cs typeface="Helvetica Neue" charset="0"/>
              </a:defRPr>
            </a:lvl4pPr>
            <a:lvl5pPr marL="1828800" indent="0">
              <a:buNone/>
              <a:defRPr sz="2800" b="1" i="0">
                <a:latin typeface="Helvetica Neue" charset="0"/>
                <a:ea typeface="Helvetica Neue" charset="0"/>
                <a:cs typeface="Helvetica Neue" charset="0"/>
              </a:defRPr>
            </a:lvl5pPr>
          </a:lstStyle>
          <a:p>
            <a:pPr lvl="0"/>
            <a:r>
              <a:rPr lang="en-US" smtClean="0"/>
              <a:t>Click to edit Master text styles</a:t>
            </a:r>
          </a:p>
        </p:txBody>
      </p:sp>
    </p:spTree>
    <p:extLst>
      <p:ext uri="{BB962C8B-B14F-4D97-AF65-F5344CB8AC3E}">
        <p14:creationId xmlns:p14="http://schemas.microsoft.com/office/powerpoint/2010/main" val="31995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7" name="Rectangle 6"/>
          <p:cNvSpPr/>
          <p:nvPr userDrawn="1"/>
        </p:nvSpPr>
        <p:spPr>
          <a:xfrm>
            <a:off x="-323850" y="631825"/>
            <a:ext cx="368141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a:off x="-323850" y="415925"/>
            <a:ext cx="161131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p:cNvSpPr txBox="1">
            <a:spLocks noChangeArrowheads="1"/>
          </p:cNvSpPr>
          <p:nvPr userDrawn="1"/>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4E7D2899-9A8C-4B58-95F1-280D4BDD270E}" type="slidenum">
              <a:rPr lang="en-US" altLang="en-US" sz="1400" b="1">
                <a:latin typeface="Helvetica Neue"/>
                <a:ea typeface="Helvetica Neue"/>
                <a:cs typeface="Helvetica Neue"/>
              </a:rPr>
              <a:pPr algn="ctr" eaLnBrk="1" hangingPunct="1"/>
              <a:t>‹#›</a:t>
            </a:fld>
            <a:endParaRPr lang="en-US" altLang="en-US" sz="1400" b="1">
              <a:latin typeface="Helvetica Neue"/>
              <a:ea typeface="Helvetica Neue"/>
              <a:cs typeface="Helvetica Neue"/>
            </a:endParaRPr>
          </a:p>
        </p:txBody>
      </p:sp>
      <p:sp>
        <p:nvSpPr>
          <p:cNvPr id="15" name="Text Placeholder 14"/>
          <p:cNvSpPr>
            <a:spLocks noGrp="1"/>
          </p:cNvSpPr>
          <p:nvPr>
            <p:ph type="body" sz="quarter" idx="11"/>
          </p:nvPr>
        </p:nvSpPr>
        <p:spPr>
          <a:xfrm>
            <a:off x="4735666" y="1140569"/>
            <a:ext cx="4422775" cy="1980142"/>
          </a:xfrm>
          <a:prstGeom prst="rect">
            <a:avLst/>
          </a:prstGeom>
        </p:spPr>
        <p:txBody>
          <a:bodyPr/>
          <a:lstStyle>
            <a:lvl1pPr marL="0" indent="0">
              <a:buNone/>
              <a:defRPr sz="15000" b="0" i="0">
                <a:solidFill>
                  <a:schemeClr val="bg1">
                    <a:lumMod val="95000"/>
                  </a:schemeClr>
                </a:solidFill>
                <a:latin typeface="Helvetica Neue Light" charset="0"/>
                <a:ea typeface="Helvetica Neue Light" charset="0"/>
                <a:cs typeface="Helvetica Neue Light"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r>
              <a:rPr lang="en-US" smtClean="0"/>
              <a:t>Click to edit Master text styles</a:t>
            </a:r>
          </a:p>
        </p:txBody>
      </p:sp>
      <p:sp>
        <p:nvSpPr>
          <p:cNvPr id="13" name="Text Placeholder 15"/>
          <p:cNvSpPr>
            <a:spLocks noGrp="1"/>
          </p:cNvSpPr>
          <p:nvPr>
            <p:ph type="body" sz="quarter" idx="10"/>
          </p:nvPr>
        </p:nvSpPr>
        <p:spPr>
          <a:xfrm>
            <a:off x="0" y="678910"/>
            <a:ext cx="3309937" cy="654725"/>
          </a:xfrm>
          <a:prstGeom prst="rect">
            <a:avLst/>
          </a:prstGeom>
        </p:spPr>
        <p:txBody>
          <a:bodyPr anchor="ctr" anchorCtr="0">
            <a:normAutofit/>
          </a:bodyPr>
          <a:lstStyle>
            <a:lvl1pPr marL="0" indent="0" algn="r">
              <a:buNone/>
              <a:defRPr sz="2800" b="1" i="0">
                <a:latin typeface="Helvetica Neue" charset="0"/>
                <a:ea typeface="Helvetica Neue" charset="0"/>
                <a:cs typeface="Helvetica Neue" charset="0"/>
              </a:defRPr>
            </a:lvl1pPr>
            <a:lvl2pPr marL="457200" indent="0">
              <a:buNone/>
              <a:defRPr sz="2800" b="1" i="0">
                <a:latin typeface="Helvetica Neue" charset="0"/>
                <a:ea typeface="Helvetica Neue" charset="0"/>
                <a:cs typeface="Helvetica Neue" charset="0"/>
              </a:defRPr>
            </a:lvl2pPr>
            <a:lvl3pPr marL="914400" indent="0">
              <a:buNone/>
              <a:defRPr sz="2800" b="1" i="0">
                <a:latin typeface="Helvetica Neue" charset="0"/>
                <a:ea typeface="Helvetica Neue" charset="0"/>
                <a:cs typeface="Helvetica Neue" charset="0"/>
              </a:defRPr>
            </a:lvl3pPr>
            <a:lvl4pPr marL="1371600" indent="0">
              <a:buNone/>
              <a:defRPr sz="2800" b="1" i="0">
                <a:latin typeface="Helvetica Neue" charset="0"/>
                <a:ea typeface="Helvetica Neue" charset="0"/>
                <a:cs typeface="Helvetica Neue" charset="0"/>
              </a:defRPr>
            </a:lvl4pPr>
            <a:lvl5pPr marL="1828800" indent="0">
              <a:buNone/>
              <a:defRPr sz="2800" b="1" i="0">
                <a:latin typeface="Helvetica Neue" charset="0"/>
                <a:ea typeface="Helvetica Neue" charset="0"/>
                <a:cs typeface="Helvetica Neue" charset="0"/>
              </a:defRPr>
            </a:lvl5pPr>
          </a:lstStyle>
          <a:p>
            <a:pPr lvl="0"/>
            <a:r>
              <a:rPr lang="en-US" smtClean="0"/>
              <a:t>Click to edit Master text styles</a:t>
            </a:r>
          </a:p>
        </p:txBody>
      </p:sp>
      <p:sp>
        <p:nvSpPr>
          <p:cNvPr id="17" name="Text Placeholder 16"/>
          <p:cNvSpPr>
            <a:spLocks noGrp="1"/>
          </p:cNvSpPr>
          <p:nvPr>
            <p:ph type="body" sz="quarter" idx="12"/>
          </p:nvPr>
        </p:nvSpPr>
        <p:spPr>
          <a:xfrm>
            <a:off x="5483225" y="2151401"/>
            <a:ext cx="5878513" cy="3876866"/>
          </a:xfrm>
          <a:prstGeom prst="rect">
            <a:avLst/>
          </a:prstGeom>
        </p:spPr>
        <p:txBody>
          <a:bodyPr anchor="t" anchorCtr="0">
            <a:normAutofit/>
          </a:bodyPr>
          <a:lstStyle>
            <a:lvl1pPr marL="0" indent="0">
              <a:buNone/>
              <a:defRPr sz="3600" b="1" i="0">
                <a:latin typeface="Helvetica Neue" charset="0"/>
                <a:ea typeface="Helvetica Neue" charset="0"/>
                <a:cs typeface="Helvetica Neue" charset="0"/>
              </a:defRPr>
            </a:lvl1pPr>
            <a:lvl2pPr marL="457200" indent="0">
              <a:buNone/>
              <a:defRPr sz="2400" b="1" i="0">
                <a:latin typeface="Helvetica Neue" charset="0"/>
                <a:ea typeface="Helvetica Neue" charset="0"/>
                <a:cs typeface="Helvetica Neue" charset="0"/>
              </a:defRPr>
            </a:lvl2pPr>
            <a:lvl3pPr marL="914400" indent="0">
              <a:buNone/>
              <a:defRPr sz="2400" b="1" i="0">
                <a:latin typeface="Helvetica Neue" charset="0"/>
                <a:ea typeface="Helvetica Neue" charset="0"/>
                <a:cs typeface="Helvetica Neue" charset="0"/>
              </a:defRPr>
            </a:lvl3pPr>
            <a:lvl4pPr marL="1371600" indent="0">
              <a:buNone/>
              <a:defRPr sz="2400" b="1" i="0">
                <a:latin typeface="Helvetica Neue" charset="0"/>
                <a:ea typeface="Helvetica Neue" charset="0"/>
                <a:cs typeface="Helvetica Neue" charset="0"/>
              </a:defRPr>
            </a:lvl4pPr>
            <a:lvl5pPr marL="1828800" indent="0">
              <a:buNone/>
              <a:defRPr sz="2400" b="1" i="0">
                <a:latin typeface="Helvetica Neue" charset="0"/>
                <a:ea typeface="Helvetica Neue" charset="0"/>
                <a:cs typeface="Helvetica Neue" charset="0"/>
              </a:defRPr>
            </a:lvl5pPr>
          </a:lstStyle>
          <a:p>
            <a:pPr lvl="0"/>
            <a:r>
              <a:rPr lang="en-US" smtClean="0"/>
              <a:t>Click to edit Master text styles</a:t>
            </a:r>
          </a:p>
        </p:txBody>
      </p:sp>
      <p:sp>
        <p:nvSpPr>
          <p:cNvPr id="19" name="Text Placeholder 18"/>
          <p:cNvSpPr>
            <a:spLocks noGrp="1"/>
          </p:cNvSpPr>
          <p:nvPr>
            <p:ph type="body" sz="quarter" idx="13"/>
          </p:nvPr>
        </p:nvSpPr>
        <p:spPr>
          <a:xfrm>
            <a:off x="5483225" y="1592263"/>
            <a:ext cx="5895975" cy="969962"/>
          </a:xfrm>
          <a:prstGeom prst="rect">
            <a:avLst/>
          </a:prstGeom>
        </p:spPr>
        <p:txBody>
          <a:bodyPr/>
          <a:lstStyle>
            <a:lvl1pPr marL="0" indent="0">
              <a:buNone/>
              <a:defRPr sz="2000" b="1" i="0" baseline="0">
                <a:latin typeface="Helvetica Neue" charset="0"/>
                <a:ea typeface="Helvetica Neue" charset="0"/>
                <a:cs typeface="Helvetica Neue"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r>
              <a:rPr lang="en-US" smtClean="0"/>
              <a:t>Click to edit Master text styles</a:t>
            </a:r>
          </a:p>
        </p:txBody>
      </p:sp>
      <p:sp>
        <p:nvSpPr>
          <p:cNvPr id="21" name="Text Placeholder 20"/>
          <p:cNvSpPr>
            <a:spLocks noGrp="1"/>
          </p:cNvSpPr>
          <p:nvPr>
            <p:ph type="body" sz="quarter" idx="14"/>
          </p:nvPr>
        </p:nvSpPr>
        <p:spPr>
          <a:xfrm>
            <a:off x="1371676" y="1592263"/>
            <a:ext cx="2651125" cy="4435475"/>
          </a:xfrm>
          <a:prstGeom prst="rect">
            <a:avLst/>
          </a:prstGeom>
        </p:spPr>
        <p:txBody>
          <a:bodyPr anchor="ctr" anchorCtr="0">
            <a:normAutofit/>
          </a:bodyPr>
          <a:lstStyle>
            <a:lvl1pPr marL="0" indent="0">
              <a:buNone/>
              <a:defRPr sz="4000" b="1" i="0" baseline="0">
                <a:latin typeface="Helvetica Neue" charset="0"/>
                <a:ea typeface="Helvetica Neue" charset="0"/>
                <a:cs typeface="Helvetica Neue"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r>
              <a:rPr lang="en-US" smtClean="0"/>
              <a:t>Click to edit Master text styles</a:t>
            </a:r>
          </a:p>
        </p:txBody>
      </p:sp>
    </p:spTree>
    <p:extLst>
      <p:ext uri="{BB962C8B-B14F-4D97-AF65-F5344CB8AC3E}">
        <p14:creationId xmlns:p14="http://schemas.microsoft.com/office/powerpoint/2010/main" val="1034236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Helvetica Neue Bold"/>
        </a:defRPr>
      </a:lvl2pPr>
      <a:lvl3pPr algn="l" rtl="0" eaLnBrk="0" fontAlgn="base" hangingPunct="0">
        <a:lnSpc>
          <a:spcPct val="90000"/>
        </a:lnSpc>
        <a:spcBef>
          <a:spcPct val="0"/>
        </a:spcBef>
        <a:spcAft>
          <a:spcPct val="0"/>
        </a:spcAft>
        <a:defRPr sz="4400">
          <a:solidFill>
            <a:schemeClr val="tx1"/>
          </a:solidFill>
          <a:latin typeface="Helvetica Neue Bold"/>
        </a:defRPr>
      </a:lvl3pPr>
      <a:lvl4pPr algn="l" rtl="0" eaLnBrk="0" fontAlgn="base" hangingPunct="0">
        <a:lnSpc>
          <a:spcPct val="90000"/>
        </a:lnSpc>
        <a:spcBef>
          <a:spcPct val="0"/>
        </a:spcBef>
        <a:spcAft>
          <a:spcPct val="0"/>
        </a:spcAft>
        <a:defRPr sz="4400">
          <a:solidFill>
            <a:schemeClr val="tx1"/>
          </a:solidFill>
          <a:latin typeface="Helvetica Neue Bold"/>
        </a:defRPr>
      </a:lvl4pPr>
      <a:lvl5pPr algn="l" rtl="0" eaLnBrk="0" fontAlgn="base" hangingPunct="0">
        <a:lnSpc>
          <a:spcPct val="90000"/>
        </a:lnSpc>
        <a:spcBef>
          <a:spcPct val="0"/>
        </a:spcBef>
        <a:spcAft>
          <a:spcPct val="0"/>
        </a:spcAft>
        <a:defRPr sz="4400">
          <a:solidFill>
            <a:schemeClr val="tx1"/>
          </a:solidFill>
          <a:latin typeface="Helvetica Neue Bold"/>
        </a:defRPr>
      </a:lvl5pPr>
      <a:lvl6pPr marL="457200" algn="l" rtl="0" fontAlgn="base">
        <a:lnSpc>
          <a:spcPct val="90000"/>
        </a:lnSpc>
        <a:spcBef>
          <a:spcPct val="0"/>
        </a:spcBef>
        <a:spcAft>
          <a:spcPct val="0"/>
        </a:spcAft>
        <a:defRPr sz="4400">
          <a:solidFill>
            <a:schemeClr val="tx1"/>
          </a:solidFill>
          <a:latin typeface="Helvetica Neue Bold"/>
        </a:defRPr>
      </a:lvl6pPr>
      <a:lvl7pPr marL="914400" algn="l" rtl="0" fontAlgn="base">
        <a:lnSpc>
          <a:spcPct val="90000"/>
        </a:lnSpc>
        <a:spcBef>
          <a:spcPct val="0"/>
        </a:spcBef>
        <a:spcAft>
          <a:spcPct val="0"/>
        </a:spcAft>
        <a:defRPr sz="4400">
          <a:solidFill>
            <a:schemeClr val="tx1"/>
          </a:solidFill>
          <a:latin typeface="Helvetica Neue Bold"/>
        </a:defRPr>
      </a:lvl7pPr>
      <a:lvl8pPr marL="1371600" algn="l" rtl="0" fontAlgn="base">
        <a:lnSpc>
          <a:spcPct val="90000"/>
        </a:lnSpc>
        <a:spcBef>
          <a:spcPct val="0"/>
        </a:spcBef>
        <a:spcAft>
          <a:spcPct val="0"/>
        </a:spcAft>
        <a:defRPr sz="4400">
          <a:solidFill>
            <a:schemeClr val="tx1"/>
          </a:solidFill>
          <a:latin typeface="Helvetica Neue Bold"/>
        </a:defRPr>
      </a:lvl8pPr>
      <a:lvl9pPr marL="1828800" algn="l" rtl="0" fontAlgn="base">
        <a:lnSpc>
          <a:spcPct val="90000"/>
        </a:lnSpc>
        <a:spcBef>
          <a:spcPct val="0"/>
        </a:spcBef>
        <a:spcAft>
          <a:spcPct val="0"/>
        </a:spcAft>
        <a:defRPr sz="4400">
          <a:solidFill>
            <a:schemeClr val="tx1"/>
          </a:solidFill>
          <a:latin typeface="Helvetica Neue Bold"/>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mh.ca/-/media/files/pdfs---reports-and-books---research/canadas-lower-risk-guidelines-cannabis-pdf.pdf" TargetMode="External"/><Relationship Id="rId4" Type="http://schemas.openxmlformats.org/officeDocument/2006/relationships/hyperlink" Target="https://www.camh.ca/en/health-info/guides-and-publications/lrcug-for-youth" TargetMode="External"/><Relationship Id="rId1" Type="http://schemas.openxmlformats.org/officeDocument/2006/relationships/slideLayout" Target="../slideLayouts/slideLayout1.xml"/><Relationship Id="rId2" Type="http://schemas.openxmlformats.org/officeDocument/2006/relationships/hyperlink" Target="https://www.camh.ca/-/media/files/pdfs---reports-and-books---research/canadas-lower-risk-guidelines-cannabis-poster.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2.png"/><Relationship Id="rId10"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The%20Lower-Risk%20Cannabis%20Use%20Guidelines%20(LRCUG)%20are%20an%20evidence-based%20intervention%20initiative%20by%20the%20Canadian%20Research%20Initiative%20in%20Substance%20Misuse%20(CRISM)%20,%20funded%20by%20the%20Canadian%20Institutes%20of%20Health%20Research%20(CIH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965200"/>
            <a:ext cx="4557713"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524250" y="3059113"/>
            <a:ext cx="6959600"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524250" y="3932238"/>
            <a:ext cx="6502400"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25" name="TextBox 6"/>
          <p:cNvSpPr txBox="1">
            <a:spLocks noChangeArrowheads="1"/>
          </p:cNvSpPr>
          <p:nvPr/>
        </p:nvSpPr>
        <p:spPr bwMode="auto">
          <a:xfrm>
            <a:off x="3417888" y="2368550"/>
            <a:ext cx="71834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ts val="6663"/>
              </a:lnSpc>
            </a:pPr>
            <a:r>
              <a:rPr lang="en-US" altLang="en-US" sz="4400" b="1">
                <a:latin typeface="Helvetica Neue"/>
                <a:ea typeface="Helvetica Neue"/>
                <a:cs typeface="Helvetica Neue"/>
              </a:rPr>
              <a:t>The Lower–Risk Cannabis Use Guidelines (LRCUG)</a:t>
            </a:r>
          </a:p>
        </p:txBody>
      </p:sp>
      <p:pic>
        <p:nvPicPr>
          <p:cNvPr id="512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7683" y="5748713"/>
            <a:ext cx="1437966" cy="62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0721" y="5905069"/>
            <a:ext cx="3485381"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9502" y="5810264"/>
            <a:ext cx="3651640" cy="5501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39825" y="5089525"/>
            <a:ext cx="213995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39825" y="4470400"/>
            <a:ext cx="26146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39825" y="3868738"/>
            <a:ext cx="34147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139825" y="3252788"/>
            <a:ext cx="279558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511"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1512" name="TextBox 8"/>
          <p:cNvSpPr txBox="1">
            <a:spLocks noChangeArrowheads="1"/>
          </p:cNvSpPr>
          <p:nvPr/>
        </p:nvSpPr>
        <p:spPr bwMode="auto">
          <a:xfrm>
            <a:off x="1071563" y="1844675"/>
            <a:ext cx="35829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Lower Risk Cannabis Use Guidelines (LRCUG) </a:t>
            </a:r>
          </a:p>
        </p:txBody>
      </p:sp>
      <p:sp>
        <p:nvSpPr>
          <p:cNvPr id="21513" name="TextBox 13"/>
          <p:cNvSpPr txBox="1">
            <a:spLocks noChangeArrowheads="1"/>
          </p:cNvSpPr>
          <p:nvPr/>
        </p:nvSpPr>
        <p:spPr bwMode="auto">
          <a:xfrm>
            <a:off x="5502275" y="1398588"/>
            <a:ext cx="6111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Helvetica Neue Light"/>
                <a:cs typeface="Arial" panose="020B0604020202020204" pitchFamily="34" charset="0"/>
              </a:defRPr>
            </a:lvl1pPr>
            <a:lvl2pPr marL="742950" indent="-285750">
              <a:defRPr>
                <a:solidFill>
                  <a:schemeClr val="tx1"/>
                </a:solidFill>
                <a:latin typeface="Helvetica Neue Light"/>
                <a:cs typeface="Arial" panose="020B0604020202020204" pitchFamily="34" charset="0"/>
              </a:defRPr>
            </a:lvl2pPr>
            <a:lvl3pPr marL="1143000" indent="-228600">
              <a:defRPr>
                <a:solidFill>
                  <a:schemeClr val="tx1"/>
                </a:solidFill>
                <a:latin typeface="Helvetica Neue Light"/>
                <a:cs typeface="Arial" panose="020B0604020202020204" pitchFamily="34" charset="0"/>
              </a:defRPr>
            </a:lvl3pPr>
            <a:lvl4pPr marL="1600200" indent="-228600">
              <a:defRPr>
                <a:solidFill>
                  <a:schemeClr val="tx1"/>
                </a:solidFill>
                <a:latin typeface="Helvetica Neue Light"/>
                <a:cs typeface="Arial" panose="020B0604020202020204" pitchFamily="34" charset="0"/>
              </a:defRPr>
            </a:lvl4pPr>
            <a:lvl5pPr marL="2057400" indent="-228600">
              <a:defRPr>
                <a:solidFill>
                  <a:schemeClr val="tx1"/>
                </a:solidFill>
                <a:latin typeface="Helvetica Neue Light"/>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Neue Light"/>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Neue Light"/>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Neue Light"/>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Neue Light"/>
                <a:cs typeface="Arial" panose="020B0604020202020204" pitchFamily="34" charset="0"/>
              </a:defRPr>
            </a:lvl9pPr>
          </a:lstStyle>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The </a:t>
            </a:r>
            <a:r>
              <a:rPr lang="en-US" altLang="en-US" b="1" dirty="0" smtClean="0">
                <a:latin typeface="Helvetica Neue"/>
                <a:ea typeface="Helvetica Neue"/>
                <a:cs typeface="Helvetica Neue"/>
              </a:rPr>
              <a:t>Lower-Risk Cannabis Use Guidelines </a:t>
            </a:r>
            <a:r>
              <a:rPr lang="en-US" altLang="en-US" dirty="0" smtClean="0">
                <a:ea typeface="Helvetica Neue Light"/>
                <a:cs typeface="Helvetica Neue Light"/>
              </a:rPr>
              <a:t>are a tool aiming to reduce cannabis-related health risks among those who use or are considering cannabis use.</a:t>
            </a:r>
            <a:r>
              <a:rPr lang="en-US" altLang="en-US" strike="sngStrike" dirty="0" smtClean="0">
                <a:ea typeface="Helvetica Neue Light"/>
                <a:cs typeface="Helvetica Neue Light"/>
              </a:rPr>
              <a:t> </a:t>
            </a:r>
          </a:p>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The LRCUG are based on the idea that health risks can be reduced through informed, evidence-based choices related to cannabis use.</a:t>
            </a:r>
          </a:p>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The LRCUG are based on a systematic review of the scientific evidence to identify key modifiable risk factors that influence cannabis use-related health risks.</a:t>
            </a:r>
          </a:p>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A team of scientific experts reviewed and quality-graded the evidence, and translated findings into recommendations based on expert consensus methods. </a:t>
            </a:r>
          </a:p>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The current LRCUG were published in the </a:t>
            </a:r>
            <a:r>
              <a:rPr lang="en-US" altLang="en-US" i="1" dirty="0" smtClean="0">
                <a:ea typeface="Helvetica Neue Light"/>
                <a:cs typeface="Helvetica Neue Light"/>
              </a:rPr>
              <a:t>American Journal of Public Health</a:t>
            </a:r>
            <a:r>
              <a:rPr lang="en-US" altLang="en-US" dirty="0" smtClean="0">
                <a:ea typeface="Helvetica Neue Light"/>
                <a:cs typeface="Helvetica Neue Light"/>
              </a:rPr>
              <a:t> (2017).</a:t>
            </a:r>
          </a:p>
        </p:txBody>
      </p:sp>
      <p:sp>
        <p:nvSpPr>
          <p:cNvPr id="17" name="Rectangle 16"/>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516" name="TextBox 18"/>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61A9E42-166D-4F18-A438-884CA3D798F6}" type="slidenum">
              <a:rPr lang="en-US" altLang="en-US" sz="1400" b="1">
                <a:latin typeface="Helvetica Neue"/>
                <a:ea typeface="Helvetica Neue"/>
                <a:cs typeface="Helvetica Neue"/>
              </a:rPr>
              <a:pPr algn="ctr" eaLnBrk="1" hangingPunct="1"/>
              <a:t>10</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984500" y="3830638"/>
            <a:ext cx="6800850" cy="0"/>
          </a:xfrm>
          <a:prstGeom prst="line">
            <a:avLst/>
          </a:prstGeom>
          <a:ln w="1206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84500" y="3014663"/>
            <a:ext cx="2393950" cy="0"/>
          </a:xfrm>
          <a:prstGeom prst="line">
            <a:avLst/>
          </a:prstGeom>
          <a:ln w="1206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532" name="TextBox 8"/>
          <p:cNvSpPr txBox="1">
            <a:spLocks noChangeArrowheads="1"/>
          </p:cNvSpPr>
          <p:nvPr/>
        </p:nvSpPr>
        <p:spPr bwMode="auto">
          <a:xfrm>
            <a:off x="2894013" y="2371725"/>
            <a:ext cx="811371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600"/>
              </a:spcAft>
            </a:pPr>
            <a:r>
              <a:rPr lang="en-US" altLang="en-US" sz="4800" b="1">
                <a:latin typeface="Helvetica Neue"/>
                <a:ea typeface="Helvetica Neue"/>
                <a:cs typeface="Helvetica Neue"/>
              </a:rPr>
              <a:t>LCRUG: </a:t>
            </a:r>
          </a:p>
          <a:p>
            <a:pPr eaLnBrk="1" hangingPunct="1">
              <a:spcAft>
                <a:spcPts val="600"/>
              </a:spcAft>
            </a:pPr>
            <a:r>
              <a:rPr lang="en-US" altLang="en-US" sz="4800" b="1">
                <a:latin typeface="Helvetica Neue"/>
                <a:ea typeface="Helvetica Neue"/>
                <a:cs typeface="Helvetica Neue"/>
              </a:rPr>
              <a:t>The Recommendations</a:t>
            </a:r>
          </a:p>
        </p:txBody>
      </p:sp>
      <p:sp>
        <p:nvSpPr>
          <p:cNvPr id="20" name="Rectangle 19"/>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4" name="TextBox 20"/>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2" name="Rectangle 21"/>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22"/>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7" name="TextBox 23"/>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F9AE429A-996E-49A0-BDF4-DE3E06FFB82B}" type="slidenum">
              <a:rPr lang="en-US" altLang="en-US" sz="1400" b="1">
                <a:latin typeface="Helvetica Neue"/>
                <a:ea typeface="Helvetica Neue"/>
                <a:cs typeface="Helvetica Neue"/>
              </a:rPr>
              <a:pPr algn="ctr" eaLnBrk="1" hangingPunct="1"/>
              <a:t>11</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49488"/>
            <a:ext cx="212883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556"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3557" name="TextBox 18"/>
          <p:cNvSpPr txBox="1">
            <a:spLocks noChangeArrowheads="1"/>
          </p:cNvSpPr>
          <p:nvPr/>
        </p:nvSpPr>
        <p:spPr bwMode="auto">
          <a:xfrm>
            <a:off x="617538" y="1825625"/>
            <a:ext cx="4579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Abstinence</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560"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C214DFD-EE7A-49EF-BF8A-5485C7A7ECFC}" type="slidenum">
              <a:rPr lang="en-US" altLang="en-US" sz="1400" b="1">
                <a:latin typeface="Helvetica Neue"/>
                <a:ea typeface="Helvetica Neue"/>
                <a:cs typeface="Helvetica Neue"/>
              </a:rPr>
              <a:pPr algn="ctr" eaLnBrk="1" hangingPunct="1"/>
              <a:t>12</a:t>
            </a:fld>
            <a:endParaRPr lang="en-US" altLang="en-US" sz="1400" b="1">
              <a:latin typeface="Helvetica Neue"/>
              <a:ea typeface="Helvetica Neue"/>
              <a:cs typeface="Helvetica Neue"/>
            </a:endParaRPr>
          </a:p>
        </p:txBody>
      </p:sp>
      <p:sp>
        <p:nvSpPr>
          <p:cNvPr id="23561" name="TextBox 22"/>
          <p:cNvSpPr txBox="1">
            <a:spLocks noChangeArrowheads="1"/>
          </p:cNvSpPr>
          <p:nvPr/>
        </p:nvSpPr>
        <p:spPr bwMode="auto">
          <a:xfrm>
            <a:off x="587375" y="3055938"/>
            <a:ext cx="5565775"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Anyone who uses cannabis may incur a variety of short- and/or long-term risks related to both health and social outcomes.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likelihood and severity of these risks will vary based on individual characteristics, the product used, and patterns of use.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risks may not be the same from person to person, or one episode of use to another.</a:t>
            </a:r>
            <a:endParaRPr lang="en-US" altLang="en-US" dirty="0"/>
          </a:p>
        </p:txBody>
      </p:sp>
      <p:sp>
        <p:nvSpPr>
          <p:cNvPr id="23562"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3563" name="TextBox 24"/>
          <p:cNvSpPr txBox="1">
            <a:spLocks noChangeArrowheads="1"/>
          </p:cNvSpPr>
          <p:nvPr/>
        </p:nvSpPr>
        <p:spPr bwMode="auto">
          <a:xfrm>
            <a:off x="6977063" y="2135188"/>
            <a:ext cx="14176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1</a:t>
            </a:r>
          </a:p>
        </p:txBody>
      </p:sp>
      <p:sp>
        <p:nvSpPr>
          <p:cNvPr id="23564" name="TextBox 25"/>
          <p:cNvSpPr txBox="1">
            <a:spLocks noChangeArrowheads="1"/>
          </p:cNvSpPr>
          <p:nvPr/>
        </p:nvSpPr>
        <p:spPr bwMode="auto">
          <a:xfrm>
            <a:off x="7942263" y="1728788"/>
            <a:ext cx="3382962"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#1</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The most effective way to avoid the risks of cannabis use is to abstain from use.</a:t>
            </a:r>
          </a:p>
        </p:txBody>
      </p:sp>
      <p:cxnSp>
        <p:nvCxnSpPr>
          <p:cNvPr id="27" name="Straight Connector 26"/>
          <p:cNvCxnSpPr/>
          <p:nvPr/>
        </p:nvCxnSpPr>
        <p:spPr>
          <a:xfrm>
            <a:off x="6713538" y="2001838"/>
            <a:ext cx="0" cy="3997325"/>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63775"/>
            <a:ext cx="31877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580"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4581" name="TextBox 18"/>
          <p:cNvSpPr txBox="1">
            <a:spLocks noChangeArrowheads="1"/>
          </p:cNvSpPr>
          <p:nvPr/>
        </p:nvSpPr>
        <p:spPr bwMode="auto">
          <a:xfrm>
            <a:off x="617538" y="1841500"/>
            <a:ext cx="4579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Age of Initial Use</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584"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9B17B2F9-39EE-4A52-9452-4B19D4BDBBEE}" type="slidenum">
              <a:rPr lang="en-US" altLang="en-US" sz="1400" b="1">
                <a:latin typeface="Helvetica Neue"/>
                <a:ea typeface="Helvetica Neue"/>
                <a:cs typeface="Helvetica Neue"/>
              </a:rPr>
              <a:pPr algn="ctr" eaLnBrk="1" hangingPunct="1"/>
              <a:t>13</a:t>
            </a:fld>
            <a:endParaRPr lang="en-US" altLang="en-US" sz="1400" b="1">
              <a:latin typeface="Helvetica Neue"/>
              <a:ea typeface="Helvetica Neue"/>
              <a:cs typeface="Helvetica Neue"/>
            </a:endParaRPr>
          </a:p>
        </p:txBody>
      </p:sp>
      <p:sp>
        <p:nvSpPr>
          <p:cNvPr id="24585" name="TextBox 22"/>
          <p:cNvSpPr txBox="1">
            <a:spLocks noChangeArrowheads="1"/>
          </p:cNvSpPr>
          <p:nvPr/>
        </p:nvSpPr>
        <p:spPr bwMode="auto">
          <a:xfrm>
            <a:off x="587375" y="3055938"/>
            <a:ext cx="5668963"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Cannabis users who start young, especially before the age of 16, and who use cannabis more </a:t>
            </a:r>
            <a:r>
              <a:rPr lang="en-US" altLang="en-US" dirty="0" smtClean="0">
                <a:ea typeface="Helvetica Neue Light"/>
                <a:cs typeface="Helvetica Neue Light"/>
              </a:rPr>
              <a:t>intensely</a:t>
            </a:r>
            <a:r>
              <a:rPr lang="en-US" altLang="en-US" dirty="0">
                <a:ea typeface="Helvetica Neue Light"/>
                <a:cs typeface="Helvetica Neue Light"/>
              </a:rPr>
              <a:t>, are more likely to develop mental health or substance use problems, or to experience injuries later in life.</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A contributing factor may be the impact of cannabis use on brain development, which is not completed until the mid-20s.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younger the age of initiating cannabis use, the greater the likelihood of developing problems. </a:t>
            </a:r>
            <a:endParaRPr lang="en-US" altLang="en-US" dirty="0"/>
          </a:p>
        </p:txBody>
      </p:sp>
      <p:sp>
        <p:nvSpPr>
          <p:cNvPr id="24586"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4587" name="TextBox 24"/>
          <p:cNvSpPr txBox="1">
            <a:spLocks noChangeArrowheads="1"/>
          </p:cNvSpPr>
          <p:nvPr/>
        </p:nvSpPr>
        <p:spPr bwMode="auto">
          <a:xfrm>
            <a:off x="7185025" y="1397000"/>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2</a:t>
            </a:r>
          </a:p>
        </p:txBody>
      </p:sp>
      <p:sp>
        <p:nvSpPr>
          <p:cNvPr id="24588" name="TextBox 25"/>
          <p:cNvSpPr txBox="1">
            <a:spLocks noChangeArrowheads="1"/>
          </p:cNvSpPr>
          <p:nvPr/>
        </p:nvSpPr>
        <p:spPr bwMode="auto">
          <a:xfrm>
            <a:off x="8231188" y="1697038"/>
            <a:ext cx="3382962"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#2</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Delaying cannabis use, at least until after adolescence, will reduce the likelihood or severity of adverse health outcomes.</a:t>
            </a:r>
          </a:p>
        </p:txBody>
      </p:sp>
      <p:cxnSp>
        <p:nvCxnSpPr>
          <p:cNvPr id="27" name="Straight Connector 26"/>
          <p:cNvCxnSpPr/>
          <p:nvPr/>
        </p:nvCxnSpPr>
        <p:spPr>
          <a:xfrm flipH="1">
            <a:off x="6721475" y="1938338"/>
            <a:ext cx="7938" cy="4494212"/>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086523"/>
            <a:ext cx="53863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604"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5605" name="TextBox 18"/>
          <p:cNvSpPr txBox="1">
            <a:spLocks noChangeArrowheads="1"/>
          </p:cNvSpPr>
          <p:nvPr/>
        </p:nvSpPr>
        <p:spPr bwMode="auto">
          <a:xfrm>
            <a:off x="617538" y="1654723"/>
            <a:ext cx="6103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Choice of Cannabis Products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608"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1B53578-726C-476A-9DB7-5EEBA0C5039E}" type="slidenum">
              <a:rPr lang="en-US" altLang="en-US" sz="1400" b="1">
                <a:latin typeface="Helvetica Neue"/>
                <a:ea typeface="Helvetica Neue"/>
                <a:cs typeface="Helvetica Neue"/>
              </a:rPr>
              <a:pPr algn="ctr" eaLnBrk="1" hangingPunct="1"/>
              <a:t>14</a:t>
            </a:fld>
            <a:endParaRPr lang="en-US" altLang="en-US" sz="1400" b="1">
              <a:latin typeface="Helvetica Neue"/>
              <a:ea typeface="Helvetica Neue"/>
              <a:cs typeface="Helvetica Neue"/>
            </a:endParaRPr>
          </a:p>
        </p:txBody>
      </p:sp>
      <p:sp>
        <p:nvSpPr>
          <p:cNvPr id="23" name="TextBox 22"/>
          <p:cNvSpPr txBox="1"/>
          <p:nvPr/>
        </p:nvSpPr>
        <p:spPr>
          <a:xfrm>
            <a:off x="587375" y="2842538"/>
            <a:ext cx="5753464" cy="3543444"/>
          </a:xfrm>
          <a:prstGeom prst="rect">
            <a:avLst/>
          </a:prstGeom>
          <a:noFill/>
        </p:spPr>
        <p:txBody>
          <a:bodyPr lIns="0" tIns="0" rIns="0" bIns="0">
            <a:normAutofit fontScale="92500" lnSpcReduction="20000"/>
          </a:bodyPr>
          <a:lstStyle/>
          <a:p>
            <a:pPr marL="285750" indent="-285750" eaLnBrk="1" fontAlgn="auto" hangingPunct="1">
              <a:lnSpc>
                <a:spcPct val="120000"/>
              </a:lnSpc>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Cannabis products vary </a:t>
            </a:r>
            <a:r>
              <a:rPr lang="en-US" dirty="0" smtClean="0">
                <a:latin typeface="Helvetica Neue Light" charset="0"/>
                <a:ea typeface="Helvetica Neue Light" charset="0"/>
                <a:cs typeface="Helvetica Neue Light" charset="0"/>
              </a:rPr>
              <a:t>greatly, including tetrahydrocannabinol </a:t>
            </a:r>
            <a:r>
              <a:rPr lang="en-US" dirty="0">
                <a:latin typeface="Helvetica Neue Light" charset="0"/>
                <a:ea typeface="Helvetica Neue Light" charset="0"/>
                <a:cs typeface="Helvetica Neue Light" charset="0"/>
              </a:rPr>
              <a:t>(THC) content, </a:t>
            </a:r>
            <a:r>
              <a:rPr lang="en-US" dirty="0" smtClean="0">
                <a:latin typeface="Helvetica Neue Light" charset="0"/>
                <a:ea typeface="Helvetica Neue Light" charset="0"/>
                <a:cs typeface="Helvetica Neue Light" charset="0"/>
              </a:rPr>
              <a:t>its main </a:t>
            </a:r>
            <a:r>
              <a:rPr lang="en-US" dirty="0">
                <a:latin typeface="Helvetica Neue Light" charset="0"/>
                <a:ea typeface="Helvetica Neue Light" charset="0"/>
                <a:cs typeface="Helvetica Neue Light" charset="0"/>
              </a:rPr>
              <a:t>psychoactive ingredient. Higher THC potency is related to higher risk of adverse health </a:t>
            </a:r>
            <a:r>
              <a:rPr lang="en-US" dirty="0" smtClean="0">
                <a:latin typeface="Helvetica Neue Light" charset="0"/>
                <a:ea typeface="Helvetica Neue Light" charset="0"/>
                <a:cs typeface="Helvetica Neue Light" charset="0"/>
              </a:rPr>
              <a:t>outcomes (e.g. psychosis, dependence).</a:t>
            </a:r>
            <a:endParaRPr lang="en-US" dirty="0">
              <a:latin typeface="Helvetica Neue Light" charset="0"/>
              <a:ea typeface="Helvetica Neue Light" charset="0"/>
              <a:cs typeface="Helvetica Neue Light" charset="0"/>
            </a:endParaRPr>
          </a:p>
          <a:p>
            <a:pPr marL="285750" indent="-285750" eaLnBrk="1" fontAlgn="auto" hangingPunct="1">
              <a:lnSpc>
                <a:spcPct val="120000"/>
              </a:lnSpc>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Average THC concentrations have been increasing to 20-25% or more in recent decades. Cannabis extracts or concentrates </a:t>
            </a:r>
            <a:r>
              <a:rPr lang="en-US" dirty="0" smtClean="0">
                <a:latin typeface="Helvetica Neue Light" charset="0"/>
                <a:ea typeface="Helvetica Neue Light" charset="0"/>
                <a:cs typeface="Helvetica Neue Light" charset="0"/>
              </a:rPr>
              <a:t>typically contain much </a:t>
            </a:r>
            <a:r>
              <a:rPr lang="en-US" dirty="0">
                <a:latin typeface="Helvetica Neue Light" charset="0"/>
                <a:ea typeface="Helvetica Neue Light" charset="0"/>
                <a:cs typeface="Helvetica Neue Light" charset="0"/>
              </a:rPr>
              <a:t>higher THC levels. </a:t>
            </a:r>
          </a:p>
          <a:p>
            <a:pPr marL="285750" indent="-285750" eaLnBrk="1" fontAlgn="auto" hangingPunct="1">
              <a:lnSpc>
                <a:spcPct val="120000"/>
              </a:lnSpc>
              <a:spcBef>
                <a:spcPts val="1800"/>
              </a:spcBef>
              <a:spcAft>
                <a:spcPts val="0"/>
              </a:spcAft>
              <a:buClr>
                <a:schemeClr val="accent2"/>
              </a:buClr>
              <a:buSzPct val="125000"/>
              <a:buFont typeface="Arial" charset="0"/>
              <a:buChar char="•"/>
              <a:defRPr/>
            </a:pPr>
            <a:r>
              <a:rPr lang="en-US" dirty="0" err="1">
                <a:latin typeface="Helvetica Neue Light" charset="0"/>
                <a:ea typeface="Helvetica Neue Light" charset="0"/>
                <a:cs typeface="Helvetica Neue Light" charset="0"/>
              </a:rPr>
              <a:t>Cannabidiol</a:t>
            </a:r>
            <a:r>
              <a:rPr lang="en-US" dirty="0">
                <a:latin typeface="Helvetica Neue Light" charset="0"/>
                <a:ea typeface="Helvetica Neue Light" charset="0"/>
                <a:cs typeface="Helvetica Neue Light" charset="0"/>
              </a:rPr>
              <a:t> (CBD), another cannabis component, counteracts some of THC’s effects. </a:t>
            </a:r>
          </a:p>
          <a:p>
            <a:pPr marL="285750" indent="-285750" eaLnBrk="1" fontAlgn="auto" hangingPunct="1">
              <a:lnSpc>
                <a:spcPct val="120000"/>
              </a:lnSpc>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Current research evidence does not pinpoint a specific level of THC that could be categorized safe or unsafe. </a:t>
            </a:r>
          </a:p>
          <a:p>
            <a:pPr marL="285750" indent="-285750" eaLnBrk="1" fontAlgn="auto" hangingPunct="1">
              <a:lnSpc>
                <a:spcPct val="120000"/>
              </a:lnSpc>
              <a:spcBef>
                <a:spcPts val="1800"/>
              </a:spcBef>
              <a:spcAft>
                <a:spcPts val="0"/>
              </a:spcAft>
              <a:buClr>
                <a:schemeClr val="accent2"/>
              </a:buClr>
              <a:buSzPct val="125000"/>
              <a:buFont typeface="Arial" charset="0"/>
              <a:buChar char="•"/>
              <a:defRPr/>
            </a:pPr>
            <a:endParaRPr lang="en-US" dirty="0">
              <a:latin typeface="Helvetica Neue Light" charset="0"/>
              <a:ea typeface="Helvetica Neue Light" charset="0"/>
              <a:cs typeface="Helvetica Neue Light" charset="0"/>
            </a:endParaRPr>
          </a:p>
        </p:txBody>
      </p:sp>
      <p:sp>
        <p:nvSpPr>
          <p:cNvPr id="25610" name="TextBox 23"/>
          <p:cNvSpPr txBox="1">
            <a:spLocks noChangeArrowheads="1"/>
          </p:cNvSpPr>
          <p:nvPr/>
        </p:nvSpPr>
        <p:spPr bwMode="auto">
          <a:xfrm>
            <a:off x="677863" y="2364700"/>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5611" name="TextBox 24"/>
          <p:cNvSpPr txBox="1">
            <a:spLocks noChangeArrowheads="1"/>
          </p:cNvSpPr>
          <p:nvPr/>
        </p:nvSpPr>
        <p:spPr bwMode="auto">
          <a:xfrm>
            <a:off x="7080095" y="2455863"/>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dirty="0">
                <a:solidFill>
                  <a:schemeClr val="accent2"/>
                </a:solidFill>
                <a:ea typeface="Helvetica Neue Light"/>
                <a:cs typeface="Helvetica Neue Light"/>
              </a:rPr>
              <a:t>3</a:t>
            </a:r>
          </a:p>
        </p:txBody>
      </p:sp>
      <p:sp>
        <p:nvSpPr>
          <p:cNvPr id="25612" name="TextBox 25"/>
          <p:cNvSpPr txBox="1">
            <a:spLocks noChangeArrowheads="1"/>
          </p:cNvSpPr>
          <p:nvPr/>
        </p:nvSpPr>
        <p:spPr bwMode="auto">
          <a:xfrm>
            <a:off x="8126258" y="1697038"/>
            <a:ext cx="3382962"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#3</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Use products with low THC and high CBD:THC ratios. </a:t>
            </a:r>
          </a:p>
        </p:txBody>
      </p:sp>
      <p:cxnSp>
        <p:nvCxnSpPr>
          <p:cNvPr id="27" name="Straight Connector 26"/>
          <p:cNvCxnSpPr/>
          <p:nvPr/>
        </p:nvCxnSpPr>
        <p:spPr>
          <a:xfrm>
            <a:off x="6721475" y="1839730"/>
            <a:ext cx="0" cy="4464050"/>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930525"/>
            <a:ext cx="543401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628"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6629" name="TextBox 18"/>
          <p:cNvSpPr txBox="1">
            <a:spLocks noChangeArrowheads="1"/>
          </p:cNvSpPr>
          <p:nvPr/>
        </p:nvSpPr>
        <p:spPr bwMode="auto">
          <a:xfrm>
            <a:off x="617538" y="2514600"/>
            <a:ext cx="5864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Choice of Cannabis Products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632"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D42F5B9E-8C0B-4306-9330-7B05D5D04591}" type="slidenum">
              <a:rPr lang="en-US" altLang="en-US" sz="1400" b="1">
                <a:latin typeface="Helvetica Neue"/>
                <a:ea typeface="Helvetica Neue"/>
                <a:cs typeface="Helvetica Neue"/>
              </a:rPr>
              <a:pPr algn="ctr" eaLnBrk="1" hangingPunct="1"/>
              <a:t>15</a:t>
            </a:fld>
            <a:endParaRPr lang="en-US" altLang="en-US" sz="1400" b="1">
              <a:latin typeface="Helvetica Neue"/>
              <a:ea typeface="Helvetica Neue"/>
              <a:cs typeface="Helvetica Neue"/>
            </a:endParaRPr>
          </a:p>
        </p:txBody>
      </p:sp>
      <p:sp>
        <p:nvSpPr>
          <p:cNvPr id="26633" name="TextBox 22"/>
          <p:cNvSpPr txBox="1">
            <a:spLocks noChangeArrowheads="1"/>
          </p:cNvSpPr>
          <p:nvPr/>
        </p:nvSpPr>
        <p:spPr bwMode="auto">
          <a:xfrm>
            <a:off x="587375" y="3730625"/>
            <a:ext cx="566896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Synthetic cannabinoids are a relatively </a:t>
            </a:r>
            <a:r>
              <a:rPr lang="en-US" altLang="en-US" dirty="0" smtClean="0">
                <a:ea typeface="Helvetica Neue Light"/>
                <a:cs typeface="Helvetica Neue Light"/>
              </a:rPr>
              <a:t>new, and illegal, class </a:t>
            </a:r>
            <a:r>
              <a:rPr lang="en-US" altLang="en-US" dirty="0">
                <a:ea typeface="Helvetica Neue Light"/>
                <a:cs typeface="Helvetica Neue Light"/>
              </a:rPr>
              <a:t>of products. They have a distinct pharmacology and </a:t>
            </a:r>
            <a:r>
              <a:rPr lang="en-US" altLang="en-US" dirty="0" smtClean="0">
                <a:ea typeface="Helvetica Neue Light"/>
                <a:cs typeface="Helvetica Neue Light"/>
              </a:rPr>
              <a:t>toxicology than natural </a:t>
            </a:r>
            <a:r>
              <a:rPr lang="en-US" altLang="en-US" dirty="0">
                <a:ea typeface="Helvetica Neue Light"/>
                <a:cs typeface="Helvetica Neue Light"/>
              </a:rPr>
              <a:t>cannabis products, including generally more severe psychoactive impacts and health risks that may lead to accidental</a:t>
            </a:r>
            <a:r>
              <a:rPr lang="en-US" altLang="en-US" dirty="0">
                <a:solidFill>
                  <a:srgbClr val="FF0000"/>
                </a:solidFill>
                <a:ea typeface="Helvetica Neue Light"/>
                <a:cs typeface="Helvetica Neue Light"/>
              </a:rPr>
              <a:t> </a:t>
            </a:r>
            <a:r>
              <a:rPr lang="en-US" altLang="en-US" dirty="0" smtClean="0">
                <a:ea typeface="Helvetica Neue Light"/>
                <a:cs typeface="Helvetica Neue Light"/>
              </a:rPr>
              <a:t>death. </a:t>
            </a:r>
            <a:endParaRPr lang="en-US" altLang="en-US" dirty="0"/>
          </a:p>
        </p:txBody>
      </p:sp>
      <p:sp>
        <p:nvSpPr>
          <p:cNvPr id="26634" name="TextBox 23"/>
          <p:cNvSpPr txBox="1">
            <a:spLocks noChangeArrowheads="1"/>
          </p:cNvSpPr>
          <p:nvPr/>
        </p:nvSpPr>
        <p:spPr bwMode="auto">
          <a:xfrm>
            <a:off x="677863" y="3268663"/>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6635" name="TextBox 24"/>
          <p:cNvSpPr txBox="1">
            <a:spLocks noChangeArrowheads="1"/>
          </p:cNvSpPr>
          <p:nvPr/>
        </p:nvSpPr>
        <p:spPr bwMode="auto">
          <a:xfrm>
            <a:off x="7185025" y="1990725"/>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4</a:t>
            </a:r>
          </a:p>
        </p:txBody>
      </p:sp>
      <p:sp>
        <p:nvSpPr>
          <p:cNvPr id="26636" name="TextBox 25"/>
          <p:cNvSpPr txBox="1">
            <a:spLocks noChangeArrowheads="1"/>
          </p:cNvSpPr>
          <p:nvPr/>
        </p:nvSpPr>
        <p:spPr bwMode="auto">
          <a:xfrm>
            <a:off x="8231188" y="1473200"/>
            <a:ext cx="3382962"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#4</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The use of synthetic cannabis products, such as K2 or Spice, should be avoided. </a:t>
            </a:r>
          </a:p>
        </p:txBody>
      </p:sp>
      <p:cxnSp>
        <p:nvCxnSpPr>
          <p:cNvPr id="27" name="Straight Connector 26"/>
          <p:cNvCxnSpPr/>
          <p:nvPr/>
        </p:nvCxnSpPr>
        <p:spPr>
          <a:xfrm>
            <a:off x="6729413" y="2306638"/>
            <a:ext cx="0" cy="3163887"/>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160588"/>
            <a:ext cx="38623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652"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7653" name="TextBox 18"/>
          <p:cNvSpPr txBox="1">
            <a:spLocks noChangeArrowheads="1"/>
          </p:cNvSpPr>
          <p:nvPr/>
        </p:nvSpPr>
        <p:spPr bwMode="auto">
          <a:xfrm>
            <a:off x="617538" y="1744663"/>
            <a:ext cx="4579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Methods &amp; Practices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656"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7AB36B3-DE0F-49B6-AC05-1A863A365746}" type="slidenum">
              <a:rPr lang="en-US" altLang="en-US" sz="1400" b="1">
                <a:latin typeface="Helvetica Neue"/>
                <a:ea typeface="Helvetica Neue"/>
                <a:cs typeface="Helvetica Neue"/>
              </a:rPr>
              <a:pPr algn="ctr" eaLnBrk="1" hangingPunct="1"/>
              <a:t>16</a:t>
            </a:fld>
            <a:endParaRPr lang="en-US" altLang="en-US" sz="1400" b="1">
              <a:latin typeface="Helvetica Neue"/>
              <a:ea typeface="Helvetica Neue"/>
              <a:cs typeface="Helvetica Neue"/>
            </a:endParaRPr>
          </a:p>
        </p:txBody>
      </p:sp>
      <p:sp>
        <p:nvSpPr>
          <p:cNvPr id="23" name="TextBox 22"/>
          <p:cNvSpPr txBox="1"/>
          <p:nvPr/>
        </p:nvSpPr>
        <p:spPr>
          <a:xfrm>
            <a:off x="587375" y="2960688"/>
            <a:ext cx="5668963" cy="3376612"/>
          </a:xfrm>
          <a:prstGeom prst="rect">
            <a:avLst/>
          </a:prstGeom>
          <a:noFill/>
        </p:spPr>
        <p:txBody>
          <a:bodyPr lIns="0" tIns="0" rIns="0" bIns="0">
            <a:normAutofit lnSpcReduction="10000"/>
          </a:bodyPr>
          <a:lstStyle/>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Persistent smoking of burnt cannabis can result in respiratory problems, possibly including lung cancer.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Alternative inhalation methods </a:t>
            </a:r>
            <a:r>
              <a:rPr lang="en-US" dirty="0" smtClean="0">
                <a:latin typeface="Helvetica Neue Light" charset="0"/>
                <a:ea typeface="Helvetica Neue Light" charset="0"/>
                <a:cs typeface="Helvetica Neue Light" charset="0"/>
              </a:rPr>
              <a:t>are vaporizers </a:t>
            </a:r>
            <a:r>
              <a:rPr lang="en-US" dirty="0">
                <a:latin typeface="Helvetica Neue Light" charset="0"/>
                <a:ea typeface="Helvetica Neue Light" charset="0"/>
                <a:cs typeface="Helvetica Neue Light" charset="0"/>
              </a:rPr>
              <a:t>or e-cigarette devices. Ingested or “edible” </a:t>
            </a:r>
            <a:r>
              <a:rPr lang="en-US" dirty="0" smtClean="0">
                <a:latin typeface="Helvetica Neue Light" charset="0"/>
                <a:ea typeface="Helvetica Neue Light" charset="0"/>
                <a:cs typeface="Helvetica Neue Light" charset="0"/>
              </a:rPr>
              <a:t>products </a:t>
            </a:r>
            <a:r>
              <a:rPr lang="en-US" dirty="0">
                <a:latin typeface="Helvetica Neue Light" charset="0"/>
                <a:ea typeface="Helvetica Neue Light" charset="0"/>
                <a:cs typeface="Helvetica Neue Light" charset="0"/>
              </a:rPr>
              <a:t>avoid inhalation, but </a:t>
            </a:r>
            <a:r>
              <a:rPr lang="en-US" dirty="0" smtClean="0">
                <a:latin typeface="Helvetica Neue Light" charset="0"/>
                <a:ea typeface="Helvetica Neue Light" charset="0"/>
                <a:cs typeface="Helvetica Neue Light" charset="0"/>
              </a:rPr>
              <a:t>their </a:t>
            </a:r>
            <a:r>
              <a:rPr lang="en-US" dirty="0">
                <a:latin typeface="Helvetica Neue Light" charset="0"/>
                <a:ea typeface="Helvetica Neue Light" charset="0"/>
                <a:cs typeface="Helvetica Neue Light" charset="0"/>
              </a:rPr>
              <a:t>delayed onset of psychoactive effects may lead people to take higher doses.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If accompanied by adequate product labeling, packaging and warnings, edibles may offer the safest </a:t>
            </a:r>
            <a:r>
              <a:rPr lang="en-US" dirty="0" smtClean="0">
                <a:latin typeface="Helvetica Neue Light" charset="0"/>
                <a:ea typeface="Helvetica Neue Light" charset="0"/>
                <a:cs typeface="Helvetica Neue Light" charset="0"/>
              </a:rPr>
              <a:t>method of </a:t>
            </a:r>
            <a:r>
              <a:rPr lang="en-US" dirty="0">
                <a:latin typeface="Helvetica Neue Light" charset="0"/>
                <a:ea typeface="Helvetica Neue Light" charset="0"/>
                <a:cs typeface="Helvetica Neue Light" charset="0"/>
              </a:rPr>
              <a:t>cannabis use.</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No method of use is entirely risk-free.</a:t>
            </a:r>
            <a:endParaRPr lang="en-US" dirty="0">
              <a:latin typeface="Helvetica Neue Light" charset="0"/>
              <a:cs typeface="+mn-cs"/>
            </a:endParaRPr>
          </a:p>
        </p:txBody>
      </p:sp>
      <p:sp>
        <p:nvSpPr>
          <p:cNvPr id="27658" name="TextBox 23"/>
          <p:cNvSpPr txBox="1">
            <a:spLocks noChangeArrowheads="1"/>
          </p:cNvSpPr>
          <p:nvPr/>
        </p:nvSpPr>
        <p:spPr bwMode="auto">
          <a:xfrm>
            <a:off x="677863" y="249872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7659" name="TextBox 24"/>
          <p:cNvSpPr txBox="1">
            <a:spLocks noChangeArrowheads="1"/>
          </p:cNvSpPr>
          <p:nvPr/>
        </p:nvSpPr>
        <p:spPr bwMode="auto">
          <a:xfrm>
            <a:off x="7185025" y="1236663"/>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5</a:t>
            </a:r>
          </a:p>
        </p:txBody>
      </p:sp>
      <p:sp>
        <p:nvSpPr>
          <p:cNvPr id="27660" name="TextBox 25"/>
          <p:cNvSpPr txBox="1">
            <a:spLocks noChangeArrowheads="1"/>
          </p:cNvSpPr>
          <p:nvPr/>
        </p:nvSpPr>
        <p:spPr bwMode="auto">
          <a:xfrm>
            <a:off x="8231188" y="1633538"/>
            <a:ext cx="351155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#5</a:t>
            </a:r>
            <a:endParaRPr lang="en-US" altLang="en-US" sz="2400" dirty="0">
              <a:latin typeface="Helvetica Neue"/>
              <a:ea typeface="Helvetica Neue"/>
              <a:cs typeface="Helvetica Neue"/>
            </a:endParaRPr>
          </a:p>
          <a:p>
            <a:pPr eaLnBrk="1" hangingPunct="1">
              <a:spcBef>
                <a:spcPts val="1200"/>
              </a:spcBef>
              <a:buClr>
                <a:schemeClr val="accent2"/>
              </a:buClr>
              <a:buSzPct val="150000"/>
            </a:pPr>
            <a:r>
              <a:rPr lang="en-US" altLang="en-US" sz="2600" b="1" dirty="0">
                <a:latin typeface="Helvetica Neue"/>
                <a:ea typeface="Helvetica Neue"/>
                <a:cs typeface="Helvetica Neue"/>
              </a:rPr>
              <a:t>Avoid smoking burnt cannabis and choose safer inhalation methods including vaporizers, e-cigarette devices and ingestible products. </a:t>
            </a:r>
          </a:p>
        </p:txBody>
      </p:sp>
      <p:cxnSp>
        <p:nvCxnSpPr>
          <p:cNvPr id="27" name="Straight Connector 26"/>
          <p:cNvCxnSpPr/>
          <p:nvPr/>
        </p:nvCxnSpPr>
        <p:spPr>
          <a:xfrm flipH="1">
            <a:off x="6721475" y="1857375"/>
            <a:ext cx="7938" cy="4495800"/>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79450"/>
            <a:ext cx="343071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416175"/>
            <a:ext cx="38623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676"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8677" name="TextBox 18"/>
          <p:cNvSpPr txBox="1">
            <a:spLocks noChangeArrowheads="1"/>
          </p:cNvSpPr>
          <p:nvPr/>
        </p:nvSpPr>
        <p:spPr bwMode="auto">
          <a:xfrm>
            <a:off x="617538" y="2001838"/>
            <a:ext cx="4579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Methods &amp; Practices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680"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85CAB7F5-5510-49D6-BC3F-4B914505C91A}" type="slidenum">
              <a:rPr lang="en-US" altLang="en-US" sz="1400" b="1">
                <a:latin typeface="Helvetica Neue"/>
                <a:ea typeface="Helvetica Neue"/>
                <a:cs typeface="Helvetica Neue"/>
              </a:rPr>
              <a:pPr algn="ctr" eaLnBrk="1" hangingPunct="1"/>
              <a:t>17</a:t>
            </a:fld>
            <a:endParaRPr lang="en-US" altLang="en-US" sz="1400" b="1">
              <a:latin typeface="Helvetica Neue"/>
              <a:ea typeface="Helvetica Neue"/>
              <a:cs typeface="Helvetica Neue"/>
            </a:endParaRPr>
          </a:p>
        </p:txBody>
      </p:sp>
      <p:sp>
        <p:nvSpPr>
          <p:cNvPr id="28681" name="TextBox 22"/>
          <p:cNvSpPr txBox="1">
            <a:spLocks noChangeArrowheads="1"/>
          </p:cNvSpPr>
          <p:nvPr/>
        </p:nvSpPr>
        <p:spPr bwMode="auto">
          <a:xfrm>
            <a:off x="587375" y="3216275"/>
            <a:ext cx="5668963"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a:ea typeface="Helvetica Neue Light"/>
                <a:cs typeface="Helvetica Neue Light"/>
              </a:rPr>
              <a:t>Breath-holding or deep inhalation practices are  intended to increase the absorption of psychoactive components and effects of cannabis.</a:t>
            </a:r>
          </a:p>
          <a:p>
            <a:pPr eaLnBrk="1" hangingPunct="1">
              <a:spcBef>
                <a:spcPts val="1800"/>
              </a:spcBef>
              <a:buClr>
                <a:schemeClr val="accent2"/>
              </a:buClr>
              <a:buSzPct val="125000"/>
              <a:buFont typeface="Arial" pitchFamily="34" charset="0"/>
              <a:buChar char="•"/>
            </a:pPr>
            <a:r>
              <a:rPr lang="en-US" altLang="en-US">
                <a:ea typeface="Helvetica Neue Light"/>
                <a:cs typeface="Helvetica Neue Light"/>
              </a:rPr>
              <a:t>However, these practices increase the intake of toxic materials and can heighten respiratory health risks. </a:t>
            </a:r>
          </a:p>
          <a:p>
            <a:pPr eaLnBrk="1" hangingPunct="1">
              <a:spcBef>
                <a:spcPts val="1800"/>
              </a:spcBef>
              <a:buClr>
                <a:schemeClr val="accent2"/>
              </a:buClr>
              <a:buSzPct val="125000"/>
              <a:buFont typeface="Arial" pitchFamily="34" charset="0"/>
              <a:buChar char="•"/>
            </a:pPr>
            <a:r>
              <a:rPr lang="en-US" altLang="en-US">
                <a:ea typeface="Helvetica Neue Light"/>
                <a:cs typeface="Helvetica Neue Light"/>
              </a:rPr>
              <a:t>These effects are further amplified when cannabis and tobacco are smoked together.</a:t>
            </a:r>
            <a:endParaRPr lang="en-US" altLang="en-US"/>
          </a:p>
        </p:txBody>
      </p:sp>
      <p:sp>
        <p:nvSpPr>
          <p:cNvPr id="28682" name="TextBox 23"/>
          <p:cNvSpPr txBox="1">
            <a:spLocks noChangeArrowheads="1"/>
          </p:cNvSpPr>
          <p:nvPr/>
        </p:nvSpPr>
        <p:spPr bwMode="auto">
          <a:xfrm>
            <a:off x="677863" y="2754313"/>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8683" name="TextBox 24"/>
          <p:cNvSpPr txBox="1">
            <a:spLocks noChangeArrowheads="1"/>
          </p:cNvSpPr>
          <p:nvPr/>
        </p:nvSpPr>
        <p:spPr bwMode="auto">
          <a:xfrm>
            <a:off x="7185025" y="1717675"/>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6</a:t>
            </a:r>
          </a:p>
        </p:txBody>
      </p:sp>
      <p:sp>
        <p:nvSpPr>
          <p:cNvPr id="28684" name="TextBox 25"/>
          <p:cNvSpPr txBox="1">
            <a:spLocks noChangeArrowheads="1"/>
          </p:cNvSpPr>
          <p:nvPr/>
        </p:nvSpPr>
        <p:spPr bwMode="auto">
          <a:xfrm>
            <a:off x="8231188" y="1744663"/>
            <a:ext cx="3382962"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#6</a:t>
            </a:r>
            <a:endParaRPr lang="en-US" altLang="en-US" sz="2400" dirty="0">
              <a:latin typeface="Helvetica Neue"/>
              <a:ea typeface="Helvetica Neue"/>
              <a:cs typeface="Helvetica Neue"/>
            </a:endParaRPr>
          </a:p>
          <a:p>
            <a:pPr eaLnBrk="1" hangingPunct="1">
              <a:spcBef>
                <a:spcPts val="1200"/>
              </a:spcBef>
              <a:buClr>
                <a:schemeClr val="accent2"/>
              </a:buClr>
              <a:buSzPct val="150000"/>
            </a:pPr>
            <a:r>
              <a:rPr lang="en-US" altLang="en-US" sz="2800" b="1" dirty="0">
                <a:latin typeface="Helvetica Neue"/>
                <a:ea typeface="Helvetica Neue"/>
                <a:cs typeface="Helvetica Neue"/>
              </a:rPr>
              <a:t>If cannabis is smoked, avoid harmful smoking practices such as inhaling deeply or breath-holding.</a:t>
            </a:r>
          </a:p>
        </p:txBody>
      </p:sp>
      <p:cxnSp>
        <p:nvCxnSpPr>
          <p:cNvPr id="27" name="Straight Connector 26"/>
          <p:cNvCxnSpPr/>
          <p:nvPr/>
        </p:nvCxnSpPr>
        <p:spPr>
          <a:xfrm>
            <a:off x="6777038" y="2114550"/>
            <a:ext cx="0" cy="3884613"/>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55838"/>
            <a:ext cx="530542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700"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9701" name="TextBox 18"/>
          <p:cNvSpPr txBox="1">
            <a:spLocks noChangeArrowheads="1"/>
          </p:cNvSpPr>
          <p:nvPr/>
        </p:nvSpPr>
        <p:spPr bwMode="auto">
          <a:xfrm>
            <a:off x="617538" y="1841500"/>
            <a:ext cx="5622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Frequency &amp; Intensity of Use</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704"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FC477F99-D3F2-4D9C-ADF5-6781430326E9}" type="slidenum">
              <a:rPr lang="en-US" altLang="en-US" sz="1400" b="1">
                <a:latin typeface="Helvetica Neue"/>
                <a:ea typeface="Helvetica Neue"/>
                <a:cs typeface="Helvetica Neue"/>
              </a:rPr>
              <a:pPr algn="ctr" eaLnBrk="1" hangingPunct="1"/>
              <a:t>18</a:t>
            </a:fld>
            <a:endParaRPr lang="en-US" altLang="en-US" sz="1400" b="1">
              <a:latin typeface="Helvetica Neue"/>
              <a:ea typeface="Helvetica Neue"/>
              <a:cs typeface="Helvetica Neue"/>
            </a:endParaRPr>
          </a:p>
        </p:txBody>
      </p:sp>
      <p:sp>
        <p:nvSpPr>
          <p:cNvPr id="23" name="TextBox 22"/>
          <p:cNvSpPr txBox="1"/>
          <p:nvPr/>
        </p:nvSpPr>
        <p:spPr>
          <a:xfrm>
            <a:off x="587375" y="3055938"/>
            <a:ext cx="5861050" cy="3376612"/>
          </a:xfrm>
          <a:prstGeom prst="rect">
            <a:avLst/>
          </a:prstGeom>
          <a:noFill/>
        </p:spPr>
        <p:txBody>
          <a:bodyPr lIns="0" tIns="0" rIns="0" bIns="0">
            <a:normAutofit/>
          </a:bodyPr>
          <a:lstStyle/>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The frequency and intensity of cannabis use are among the strongest and most consistent predictors of severe and/or long-term cannabis-related health problems.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These problems can include:</a:t>
            </a:r>
          </a:p>
          <a:p>
            <a:pPr marL="825750" indent="-285750" eaLnBrk="1" fontAlgn="auto" hangingPunct="1">
              <a:spcBef>
                <a:spcPts val="12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changes in brain development or functioning (especially at a younger age)</a:t>
            </a:r>
          </a:p>
          <a:p>
            <a:pPr marL="825750" indent="-285750" eaLnBrk="1" fontAlgn="auto" hangingPunct="1">
              <a:spcBef>
                <a:spcPts val="6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mental health problems or dependence</a:t>
            </a:r>
          </a:p>
          <a:p>
            <a:pPr marL="825750" indent="-285750" eaLnBrk="1" fontAlgn="auto" hangingPunct="1">
              <a:spcBef>
                <a:spcPts val="6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impaired driving and related injuries</a:t>
            </a:r>
          </a:p>
          <a:p>
            <a:pPr marL="825750" indent="-285750" eaLnBrk="1" fontAlgn="auto" hangingPunct="1">
              <a:spcBef>
                <a:spcPts val="6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educational outcomes and suicidality.</a:t>
            </a:r>
            <a:endParaRPr lang="en-US" dirty="0">
              <a:latin typeface="Helvetica Neue Light" charset="0"/>
              <a:cs typeface="+mn-cs"/>
            </a:endParaRPr>
          </a:p>
        </p:txBody>
      </p:sp>
      <p:sp>
        <p:nvSpPr>
          <p:cNvPr id="29706"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9707" name="TextBox 24"/>
          <p:cNvSpPr txBox="1">
            <a:spLocks noChangeArrowheads="1"/>
          </p:cNvSpPr>
          <p:nvPr/>
        </p:nvSpPr>
        <p:spPr bwMode="auto">
          <a:xfrm>
            <a:off x="7297738" y="1638300"/>
            <a:ext cx="141763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7</a:t>
            </a:r>
          </a:p>
        </p:txBody>
      </p:sp>
      <p:sp>
        <p:nvSpPr>
          <p:cNvPr id="29708" name="TextBox 25"/>
          <p:cNvSpPr txBox="1">
            <a:spLocks noChangeArrowheads="1"/>
          </p:cNvSpPr>
          <p:nvPr/>
        </p:nvSpPr>
        <p:spPr bwMode="auto">
          <a:xfrm>
            <a:off x="8231188" y="1778000"/>
            <a:ext cx="3382962"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#7</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Avoid frequent or </a:t>
            </a:r>
            <a:r>
              <a:rPr lang="en-US" altLang="en-US" sz="2800" b="1" dirty="0" smtClean="0">
                <a:latin typeface="Helvetica Neue"/>
                <a:ea typeface="Helvetica Neue"/>
                <a:cs typeface="Helvetica Neue"/>
              </a:rPr>
              <a:t>intensive use</a:t>
            </a:r>
            <a:r>
              <a:rPr lang="en-US" altLang="en-US" sz="2800" b="1" dirty="0">
                <a:latin typeface="Helvetica Neue"/>
                <a:ea typeface="Helvetica Neue"/>
                <a:cs typeface="Helvetica Neue"/>
              </a:rPr>
              <a:t>, and limit consumption to occasional use, such as only one day a week or on weekends, or less.</a:t>
            </a:r>
          </a:p>
        </p:txBody>
      </p:sp>
      <p:cxnSp>
        <p:nvCxnSpPr>
          <p:cNvPr id="27" name="Straight Connector 26"/>
          <p:cNvCxnSpPr/>
          <p:nvPr/>
        </p:nvCxnSpPr>
        <p:spPr>
          <a:xfrm>
            <a:off x="6905625" y="1938338"/>
            <a:ext cx="0" cy="4430712"/>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55838"/>
            <a:ext cx="437515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724"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0725" name="TextBox 18"/>
          <p:cNvSpPr txBox="1">
            <a:spLocks noChangeArrowheads="1"/>
          </p:cNvSpPr>
          <p:nvPr/>
        </p:nvSpPr>
        <p:spPr bwMode="auto">
          <a:xfrm>
            <a:off x="617538" y="1841500"/>
            <a:ext cx="4579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Cannabis Use &amp; Driving</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28"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8D156AB6-D72F-4EFF-A84D-7A32A15B639D}" type="slidenum">
              <a:rPr lang="en-US" altLang="en-US" sz="1400" b="1">
                <a:latin typeface="Helvetica Neue"/>
                <a:ea typeface="Helvetica Neue"/>
                <a:cs typeface="Helvetica Neue"/>
              </a:rPr>
              <a:pPr algn="ctr" eaLnBrk="1" hangingPunct="1"/>
              <a:t>19</a:t>
            </a:fld>
            <a:endParaRPr lang="en-US" altLang="en-US" sz="1400" b="1">
              <a:latin typeface="Helvetica Neue"/>
              <a:ea typeface="Helvetica Neue"/>
              <a:cs typeface="Helvetica Neue"/>
            </a:endParaRPr>
          </a:p>
        </p:txBody>
      </p:sp>
      <p:sp>
        <p:nvSpPr>
          <p:cNvPr id="30729" name="TextBox 22"/>
          <p:cNvSpPr txBox="1">
            <a:spLocks noChangeArrowheads="1"/>
          </p:cNvSpPr>
          <p:nvPr/>
        </p:nvSpPr>
        <p:spPr bwMode="auto">
          <a:xfrm>
            <a:off x="587376" y="3055938"/>
            <a:ext cx="5753464"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Cannabis impairs cognition, attention, reaction and psychomotor control.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risk of a collision, including injury or death, is two- to three-times higher </a:t>
            </a:r>
            <a:r>
              <a:rPr lang="en-US" altLang="en-US" dirty="0" smtClean="0">
                <a:ea typeface="Helvetica Neue Light"/>
                <a:cs typeface="Helvetica Neue Light"/>
              </a:rPr>
              <a:t>among cannabis-impaired drivers compared </a:t>
            </a:r>
            <a:r>
              <a:rPr lang="en-US" altLang="en-US" dirty="0">
                <a:ea typeface="Helvetica Neue Light"/>
                <a:cs typeface="Helvetica Neue Light"/>
              </a:rPr>
              <a:t>to </a:t>
            </a:r>
            <a:r>
              <a:rPr lang="en-US" altLang="en-US" dirty="0" smtClean="0">
                <a:ea typeface="Helvetica Neue Light"/>
                <a:cs typeface="Helvetica Neue Light"/>
              </a:rPr>
              <a:t>those who aren’t impaired. </a:t>
            </a:r>
            <a:r>
              <a:rPr lang="en-US" altLang="en-US" dirty="0">
                <a:ea typeface="Helvetica Neue Light"/>
                <a:cs typeface="Helvetica Neue Light"/>
              </a:rPr>
              <a:t>A</a:t>
            </a:r>
            <a:r>
              <a:rPr lang="en-US" altLang="en-US" dirty="0" smtClean="0">
                <a:ea typeface="Helvetica Neue Light"/>
                <a:cs typeface="Helvetica Neue Light"/>
              </a:rPr>
              <a:t>lcohol </a:t>
            </a:r>
            <a:r>
              <a:rPr lang="en-US" altLang="en-US" dirty="0">
                <a:ea typeface="Helvetica Neue Light"/>
                <a:cs typeface="Helvetica Neue Light"/>
              </a:rPr>
              <a:t>impairment further increases this risk.</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Acute impairments from cannabis set in shortly after use and persist for at least 6 hours, but they vary depending on the individual and the product used. </a:t>
            </a:r>
          </a:p>
        </p:txBody>
      </p:sp>
      <p:sp>
        <p:nvSpPr>
          <p:cNvPr id="30730"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30731" name="TextBox 24"/>
          <p:cNvSpPr txBox="1">
            <a:spLocks noChangeArrowheads="1"/>
          </p:cNvSpPr>
          <p:nvPr/>
        </p:nvSpPr>
        <p:spPr bwMode="auto">
          <a:xfrm>
            <a:off x="7196138" y="1303128"/>
            <a:ext cx="14176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8</a:t>
            </a:r>
          </a:p>
        </p:txBody>
      </p:sp>
      <p:sp>
        <p:nvSpPr>
          <p:cNvPr id="30732" name="TextBox 25"/>
          <p:cNvSpPr txBox="1">
            <a:spLocks noChangeArrowheads="1"/>
          </p:cNvSpPr>
          <p:nvPr/>
        </p:nvSpPr>
        <p:spPr bwMode="auto">
          <a:xfrm>
            <a:off x="8231188" y="1498390"/>
            <a:ext cx="34798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110000"/>
              </a:lnSpc>
              <a:buClr>
                <a:schemeClr val="accent2"/>
              </a:buClr>
              <a:buSzPct val="150000"/>
            </a:pPr>
            <a:r>
              <a:rPr lang="en-US" altLang="en-US" b="1" dirty="0">
                <a:latin typeface="Helvetica Neue"/>
                <a:ea typeface="Helvetica Neue"/>
                <a:cs typeface="Helvetica Neue"/>
              </a:rPr>
              <a:t>RECOMMENDATION #8</a:t>
            </a:r>
            <a:r>
              <a:rPr lang="en-US" altLang="en-US" sz="2400" dirty="0">
                <a:latin typeface="Helvetica Neue"/>
                <a:ea typeface="Helvetica Neue"/>
                <a:cs typeface="Helvetica Neue"/>
              </a:rPr>
              <a:t>	</a:t>
            </a:r>
          </a:p>
          <a:p>
            <a:pPr eaLnBrk="1" hangingPunct="1">
              <a:lnSpc>
                <a:spcPct val="110000"/>
              </a:lnSpc>
              <a:spcBef>
                <a:spcPts val="1200"/>
              </a:spcBef>
              <a:buClr>
                <a:schemeClr val="accent2"/>
              </a:buClr>
              <a:buSzPct val="150000"/>
            </a:pPr>
            <a:r>
              <a:rPr lang="en-US" altLang="en-US" sz="2400" b="1" dirty="0" smtClean="0">
                <a:latin typeface="Helvetica Neue"/>
                <a:ea typeface="Helvetica Neue"/>
                <a:cs typeface="Helvetica Neue"/>
              </a:rPr>
              <a:t>Do not drive </a:t>
            </a:r>
            <a:r>
              <a:rPr lang="en-US" altLang="en-US" sz="2400" b="1" dirty="0">
                <a:latin typeface="Helvetica Neue"/>
                <a:ea typeface="Helvetica Neue"/>
                <a:cs typeface="Helvetica Neue"/>
              </a:rPr>
              <a:t>or </a:t>
            </a:r>
            <a:r>
              <a:rPr lang="en-US" altLang="en-US" sz="2400" b="1" dirty="0" smtClean="0">
                <a:latin typeface="Helvetica Neue"/>
                <a:ea typeface="Helvetica Neue"/>
                <a:cs typeface="Helvetica Neue"/>
              </a:rPr>
              <a:t>operate </a:t>
            </a:r>
            <a:r>
              <a:rPr lang="en-US" altLang="en-US" sz="2400" b="1" dirty="0">
                <a:latin typeface="Helvetica Neue"/>
                <a:ea typeface="Helvetica Neue"/>
                <a:cs typeface="Helvetica Neue"/>
              </a:rPr>
              <a:t>other </a:t>
            </a:r>
            <a:r>
              <a:rPr lang="en-US" altLang="en-US" sz="2400" b="1" dirty="0" smtClean="0">
                <a:latin typeface="Helvetica Neue"/>
                <a:ea typeface="Helvetica Neue"/>
                <a:cs typeface="Helvetica Neue"/>
              </a:rPr>
              <a:t>machinery for </a:t>
            </a:r>
            <a:r>
              <a:rPr lang="en-US" altLang="en-US" sz="2400" b="1" dirty="0">
                <a:latin typeface="Helvetica Neue"/>
                <a:ea typeface="Helvetica Neue"/>
                <a:cs typeface="Helvetica Neue"/>
              </a:rPr>
              <a:t>at least 6 hours after using cannabis. Combining cannabis with alcohol increases impairment and should be avoided. </a:t>
            </a:r>
          </a:p>
        </p:txBody>
      </p:sp>
      <p:cxnSp>
        <p:nvCxnSpPr>
          <p:cNvPr id="27" name="Straight Connector 26"/>
          <p:cNvCxnSpPr/>
          <p:nvPr/>
        </p:nvCxnSpPr>
        <p:spPr>
          <a:xfrm>
            <a:off x="6718925" y="1843088"/>
            <a:ext cx="0" cy="4430712"/>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209675" y="3284538"/>
            <a:ext cx="102330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r>
              <a:rPr lang="en-US" altLang="en-US">
                <a:ea typeface="Helvetica Neue Light"/>
                <a:cs typeface="Helvetica Neue Light"/>
              </a:rPr>
              <a:t>All rights reserved © Centre for Addiction and Mental Health, 2019. These slides are based on the LRCUG, an evidence-based intervention project, are supported by the Canadian Research Initiative in Substance Misuse (CRISM) and the Public Health Agency of Canada (PHAC). This material may not be altered, adapted or copied without the express written permission of CAMH. </a:t>
            </a:r>
          </a:p>
          <a:p>
            <a:pPr eaLnBrk="1" hangingPunct="1"/>
            <a:endParaRPr lang="en-US" altLang="en-US">
              <a:ea typeface="Helvetica Neue Light"/>
              <a:cs typeface="Helvetica Neue Light"/>
            </a:endParaRPr>
          </a:p>
          <a:p>
            <a:pPr eaLnBrk="1" hangingPunct="1"/>
            <a:r>
              <a:rPr lang="en-US" altLang="en-US">
                <a:ea typeface="Helvetica Neue Light"/>
                <a:cs typeface="Helvetica Neue Light"/>
              </a:rPr>
              <a:t>Original source: Fischer, B., Russell, C., Sabioni, P., van den Brink, W., Le Foll, B., Hall, W., Rehm, J., &amp; Room, R.,(2017). Lower-Risk Cannabis Use Guidelines (LRCUG): An evidence-based update. American Journal of Public Health, 107(8). DOI: 10.2105/AJPH.2017.303818.</a:t>
            </a:r>
          </a:p>
          <a:p>
            <a:pPr eaLnBrk="1" hangingPunct="1"/>
            <a:endParaRPr lang="en-US" altLang="en-US">
              <a:ea typeface="Helvetica Neue Light"/>
              <a:cs typeface="Helvetica Neue Light"/>
            </a:endParaRPr>
          </a:p>
          <a:p>
            <a:pPr eaLnBrk="1" hangingPunct="1"/>
            <a:r>
              <a:rPr lang="en-US" altLang="en-US" i="1">
                <a:ea typeface="Helvetica Neue Light"/>
                <a:cs typeface="Helvetica Neue Light"/>
              </a:rPr>
              <a:t>Disponible en francais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55838"/>
            <a:ext cx="461645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748"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1749" name="TextBox 18"/>
          <p:cNvSpPr txBox="1">
            <a:spLocks noChangeArrowheads="1"/>
          </p:cNvSpPr>
          <p:nvPr/>
        </p:nvSpPr>
        <p:spPr bwMode="auto">
          <a:xfrm>
            <a:off x="617538" y="1841500"/>
            <a:ext cx="4962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Special Risk Populations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752"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4B2ECA2A-7D58-40F0-B840-4AE0EF618412}" type="slidenum">
              <a:rPr lang="en-US" altLang="en-US" sz="1400" b="1">
                <a:latin typeface="Helvetica Neue"/>
                <a:ea typeface="Helvetica Neue"/>
                <a:cs typeface="Helvetica Neue"/>
              </a:rPr>
              <a:pPr algn="ctr" eaLnBrk="1" hangingPunct="1"/>
              <a:t>20</a:t>
            </a:fld>
            <a:endParaRPr lang="en-US" altLang="en-US" sz="1400" b="1">
              <a:latin typeface="Helvetica Neue"/>
              <a:ea typeface="Helvetica Neue"/>
              <a:cs typeface="Helvetica Neue"/>
            </a:endParaRPr>
          </a:p>
        </p:txBody>
      </p:sp>
      <p:sp>
        <p:nvSpPr>
          <p:cNvPr id="31753" name="TextBox 22"/>
          <p:cNvSpPr txBox="1">
            <a:spLocks noChangeArrowheads="1"/>
          </p:cNvSpPr>
          <p:nvPr/>
        </p:nvSpPr>
        <p:spPr bwMode="auto">
          <a:xfrm>
            <a:off x="587375" y="3055938"/>
            <a:ext cx="586105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Studies have identified subgroups of people with higher or distinct risks for cannabis-related health problems.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A substantial proportion of cannabis-related psychosis, and possibly other mental health problems (including cannabis dependence), occur among those with a personal or family history of such problems.</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Cannabis use in pregnancy can increase the risk of adverse </a:t>
            </a:r>
            <a:r>
              <a:rPr lang="en-US" altLang="en-US" dirty="0" smtClean="0">
                <a:ea typeface="Helvetica Neue Light"/>
                <a:cs typeface="Helvetica Neue Light"/>
              </a:rPr>
              <a:t>neonatal </a:t>
            </a:r>
            <a:r>
              <a:rPr lang="en-US" altLang="en-US" dirty="0">
                <a:ea typeface="Helvetica Neue Light"/>
                <a:cs typeface="Helvetica Neue Light"/>
              </a:rPr>
              <a:t>health outcomes, including low birthweight and growth reduction. </a:t>
            </a:r>
            <a:endParaRPr lang="en-US" altLang="en-US" dirty="0"/>
          </a:p>
        </p:txBody>
      </p:sp>
      <p:sp>
        <p:nvSpPr>
          <p:cNvPr id="31754"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31755" name="TextBox 24"/>
          <p:cNvSpPr txBox="1">
            <a:spLocks noChangeArrowheads="1"/>
          </p:cNvSpPr>
          <p:nvPr/>
        </p:nvSpPr>
        <p:spPr bwMode="auto">
          <a:xfrm>
            <a:off x="7061228" y="1436140"/>
            <a:ext cx="14176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9</a:t>
            </a:r>
          </a:p>
        </p:txBody>
      </p:sp>
      <p:sp>
        <p:nvSpPr>
          <p:cNvPr id="31756" name="TextBox 25"/>
          <p:cNvSpPr txBox="1">
            <a:spLocks noChangeArrowheads="1"/>
          </p:cNvSpPr>
          <p:nvPr/>
        </p:nvSpPr>
        <p:spPr bwMode="auto">
          <a:xfrm>
            <a:off x="8096278" y="1423440"/>
            <a:ext cx="3559175"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110000"/>
              </a:lnSpc>
              <a:buClr>
                <a:schemeClr val="accent2"/>
              </a:buClr>
              <a:buSzPct val="150000"/>
            </a:pPr>
            <a:r>
              <a:rPr lang="en-US" altLang="en-US" b="1" dirty="0">
                <a:latin typeface="Helvetica Neue"/>
                <a:ea typeface="Helvetica Neue"/>
                <a:cs typeface="Helvetica Neue"/>
              </a:rPr>
              <a:t>RECOMMENDATION #9</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600" b="1" dirty="0">
                <a:latin typeface="Helvetica Neue"/>
                <a:ea typeface="Helvetica Neue"/>
                <a:cs typeface="Helvetica Neue"/>
              </a:rPr>
              <a:t>People with a personal or family history of psychosis or substance use disorders, as well as pregnant women, should avoid cannabis use.</a:t>
            </a:r>
          </a:p>
        </p:txBody>
      </p:sp>
      <p:cxnSp>
        <p:nvCxnSpPr>
          <p:cNvPr id="27" name="Straight Connector 26"/>
          <p:cNvCxnSpPr/>
          <p:nvPr/>
        </p:nvCxnSpPr>
        <p:spPr>
          <a:xfrm>
            <a:off x="6708775" y="1843088"/>
            <a:ext cx="0" cy="4430712"/>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677863" y="2728913"/>
            <a:ext cx="16795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55838"/>
            <a:ext cx="47767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773"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2774" name="TextBox 18"/>
          <p:cNvSpPr txBox="1">
            <a:spLocks noChangeArrowheads="1"/>
          </p:cNvSpPr>
          <p:nvPr/>
        </p:nvSpPr>
        <p:spPr bwMode="auto">
          <a:xfrm>
            <a:off x="617538" y="1841500"/>
            <a:ext cx="4962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dirty="0">
                <a:latin typeface="Helvetica Neue"/>
                <a:ea typeface="Helvetica Neue"/>
                <a:cs typeface="Helvetica Neue"/>
              </a:rPr>
              <a:t>Combining Risks or Risky </a:t>
            </a:r>
            <a:r>
              <a:rPr lang="en-US" altLang="en-US" sz="3000" b="1" dirty="0" err="1" smtClean="0">
                <a:latin typeface="Helvetica Neue"/>
                <a:ea typeface="Helvetica Neue"/>
                <a:cs typeface="Helvetica Neue"/>
              </a:rPr>
              <a:t>Behaviour</a:t>
            </a:r>
            <a:endParaRPr lang="en-US" altLang="en-US" sz="3000" b="1" dirty="0">
              <a:latin typeface="Helvetica Neue"/>
              <a:ea typeface="Helvetica Neue"/>
              <a:cs typeface="Helvetica Neue"/>
            </a:endParaRP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777"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C2FB0D37-26B0-46E8-B733-259D3EF89FF4}" type="slidenum">
              <a:rPr lang="en-US" altLang="en-US" sz="1400" b="1">
                <a:latin typeface="Helvetica Neue"/>
                <a:ea typeface="Helvetica Neue"/>
                <a:cs typeface="Helvetica Neue"/>
              </a:rPr>
              <a:pPr algn="ctr" eaLnBrk="1" hangingPunct="1"/>
              <a:t>21</a:t>
            </a:fld>
            <a:endParaRPr lang="en-US" altLang="en-US" sz="1400" b="1">
              <a:latin typeface="Helvetica Neue"/>
              <a:ea typeface="Helvetica Neue"/>
              <a:cs typeface="Helvetica Neue"/>
            </a:endParaRPr>
          </a:p>
        </p:txBody>
      </p:sp>
      <p:sp>
        <p:nvSpPr>
          <p:cNvPr id="32778" name="TextBox 22"/>
          <p:cNvSpPr txBox="1">
            <a:spLocks noChangeArrowheads="1"/>
          </p:cNvSpPr>
          <p:nvPr/>
        </p:nvSpPr>
        <p:spPr bwMode="auto">
          <a:xfrm>
            <a:off x="587375" y="3554413"/>
            <a:ext cx="5508625"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While data are limited, combining any of the higher-risk </a:t>
            </a:r>
            <a:r>
              <a:rPr lang="en-US" altLang="en-US" dirty="0" err="1" smtClean="0">
                <a:ea typeface="Helvetica Neue Light"/>
                <a:cs typeface="Helvetica Neue Light"/>
              </a:rPr>
              <a:t>behaviours</a:t>
            </a:r>
            <a:r>
              <a:rPr lang="en-US" altLang="en-US" dirty="0" smtClean="0">
                <a:ea typeface="Helvetica Neue Light"/>
                <a:cs typeface="Helvetica Neue Light"/>
              </a:rPr>
              <a:t> </a:t>
            </a:r>
            <a:r>
              <a:rPr lang="en-US" altLang="en-US" dirty="0">
                <a:ea typeface="Helvetica Neue Light"/>
                <a:cs typeface="Helvetica Neue Light"/>
              </a:rPr>
              <a:t>described in these guidelines is likely to further increase the risks of adverse health outcomes from cannabis use.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For example, early-onset use involving frequent consumption of high-potency cannabis is likely to disproportionately increase a person’s risks of experiencing acute and/or chronic problems.</a:t>
            </a:r>
            <a:endParaRPr lang="en-US" altLang="en-US" dirty="0"/>
          </a:p>
        </p:txBody>
      </p:sp>
      <p:sp>
        <p:nvSpPr>
          <p:cNvPr id="32779" name="TextBox 23"/>
          <p:cNvSpPr txBox="1">
            <a:spLocks noChangeArrowheads="1"/>
          </p:cNvSpPr>
          <p:nvPr/>
        </p:nvSpPr>
        <p:spPr bwMode="auto">
          <a:xfrm>
            <a:off x="677863" y="3092450"/>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5" name="TextBox 24"/>
          <p:cNvSpPr txBox="1"/>
          <p:nvPr/>
        </p:nvSpPr>
        <p:spPr>
          <a:xfrm>
            <a:off x="6767458" y="1377167"/>
            <a:ext cx="2360613" cy="2014537"/>
          </a:xfrm>
          <a:prstGeom prst="rect">
            <a:avLst/>
          </a:prstGeom>
          <a:noFill/>
        </p:spPr>
        <p:txBody>
          <a:bodyPr>
            <a:spAutoFit/>
          </a:bodyPr>
          <a:lstStyle/>
          <a:p>
            <a:pPr eaLnBrk="1" fontAlgn="auto" hangingPunct="1">
              <a:spcBef>
                <a:spcPts val="0"/>
              </a:spcBef>
              <a:spcAft>
                <a:spcPts val="0"/>
              </a:spcAft>
              <a:buClr>
                <a:schemeClr val="accent2"/>
              </a:buClr>
              <a:buSzPct val="150000"/>
              <a:defRPr/>
            </a:pPr>
            <a:r>
              <a:rPr lang="en-US" sz="12500" spc="-2000">
                <a:solidFill>
                  <a:schemeClr val="accent2"/>
                </a:solidFill>
                <a:latin typeface="Helvetica Neue Light" charset="0"/>
                <a:ea typeface="Helvetica Neue Light" charset="0"/>
                <a:cs typeface="Helvetica Neue Light" charset="0"/>
              </a:rPr>
              <a:t>10</a:t>
            </a:r>
            <a:endParaRPr lang="en-US" sz="12500" spc="-2000" dirty="0">
              <a:solidFill>
                <a:schemeClr val="accent2"/>
              </a:solidFill>
              <a:latin typeface="Helvetica Neue Light" charset="0"/>
              <a:ea typeface="Helvetica Neue Light" charset="0"/>
              <a:cs typeface="Helvetica Neue Light" charset="0"/>
            </a:endParaRPr>
          </a:p>
        </p:txBody>
      </p:sp>
      <p:sp>
        <p:nvSpPr>
          <p:cNvPr id="32781" name="TextBox 25"/>
          <p:cNvSpPr txBox="1">
            <a:spLocks noChangeArrowheads="1"/>
          </p:cNvSpPr>
          <p:nvPr/>
        </p:nvSpPr>
        <p:spPr bwMode="auto">
          <a:xfrm>
            <a:off x="8414608" y="1360825"/>
            <a:ext cx="344805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110000"/>
              </a:lnSpc>
              <a:buClr>
                <a:schemeClr val="accent2"/>
              </a:buClr>
              <a:buSzPct val="150000"/>
            </a:pPr>
            <a:r>
              <a:rPr lang="en-US" altLang="en-US" b="1" dirty="0">
                <a:latin typeface="Helvetica Neue"/>
                <a:ea typeface="Helvetica Neue"/>
                <a:cs typeface="Helvetica Neue"/>
              </a:rPr>
              <a:t>RECOMMENDATION #10</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400" b="1" dirty="0">
                <a:latin typeface="Helvetica Neue"/>
                <a:ea typeface="Helvetica Neue"/>
                <a:cs typeface="Helvetica Neue"/>
              </a:rPr>
              <a:t>Avoid combining any of the risk factors related to cannabis use. Multiple high-risk </a:t>
            </a:r>
            <a:r>
              <a:rPr lang="en-US" altLang="en-US" sz="2400" b="1" dirty="0" err="1" smtClean="0">
                <a:latin typeface="Helvetica Neue"/>
                <a:ea typeface="Helvetica Neue"/>
                <a:cs typeface="Helvetica Neue"/>
              </a:rPr>
              <a:t>behaviours</a:t>
            </a:r>
            <a:r>
              <a:rPr lang="en-US" altLang="en-US" sz="2400" b="1" dirty="0" smtClean="0">
                <a:latin typeface="Helvetica Neue"/>
                <a:ea typeface="Helvetica Neue"/>
                <a:cs typeface="Helvetica Neue"/>
              </a:rPr>
              <a:t> </a:t>
            </a:r>
            <a:r>
              <a:rPr lang="en-US" altLang="en-US" sz="2400" b="1" dirty="0">
                <a:latin typeface="Helvetica Neue"/>
                <a:ea typeface="Helvetica Neue"/>
                <a:cs typeface="Helvetica Neue"/>
              </a:rPr>
              <a:t>will amplify the likelihood or severity of adverse outcomes.</a:t>
            </a:r>
          </a:p>
        </p:txBody>
      </p:sp>
      <p:cxnSp>
        <p:nvCxnSpPr>
          <p:cNvPr id="27" name="Straight Connector 26"/>
          <p:cNvCxnSpPr/>
          <p:nvPr/>
        </p:nvCxnSpPr>
        <p:spPr>
          <a:xfrm>
            <a:off x="6708775" y="1841500"/>
            <a:ext cx="0" cy="4398963"/>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123950" y="4168775"/>
            <a:ext cx="23098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796"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3797" name="TextBox 8"/>
          <p:cNvSpPr txBox="1">
            <a:spLocks noChangeArrowheads="1"/>
          </p:cNvSpPr>
          <p:nvPr/>
        </p:nvSpPr>
        <p:spPr bwMode="auto">
          <a:xfrm>
            <a:off x="1055688" y="1844675"/>
            <a:ext cx="34956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Summary</a:t>
            </a:r>
          </a:p>
        </p:txBody>
      </p:sp>
      <p:sp>
        <p:nvSpPr>
          <p:cNvPr id="14" name="TextBox 13"/>
          <p:cNvSpPr txBox="1"/>
          <p:nvPr/>
        </p:nvSpPr>
        <p:spPr>
          <a:xfrm>
            <a:off x="5483225" y="1844675"/>
            <a:ext cx="5922963" cy="4248150"/>
          </a:xfrm>
          <a:prstGeom prst="rect">
            <a:avLst/>
          </a:prstGeom>
          <a:noFill/>
        </p:spPr>
        <p:txBody>
          <a:bodyPr anchor="ctr">
            <a:normAutofit/>
          </a:bodyPr>
          <a:lstStyle/>
          <a:p>
            <a:pPr eaLnBrk="1" fontAlgn="auto" hangingPunct="1">
              <a:spcBef>
                <a:spcPts val="1800"/>
              </a:spcBef>
              <a:spcAft>
                <a:spcPts val="0"/>
              </a:spcAft>
              <a:buClr>
                <a:schemeClr val="accent2"/>
              </a:buClr>
              <a:buSzPct val="125000"/>
              <a:defRPr/>
            </a:pPr>
            <a:r>
              <a:rPr lang="en-US" dirty="0">
                <a:latin typeface="Helvetica Neue Light" charset="0"/>
                <a:ea typeface="Helvetica Neue Light" charset="0"/>
                <a:cs typeface="Helvetica Neue Light" charset="0"/>
              </a:rPr>
              <a:t>Based on the available scientific evidence, the key areas of risk reduction promising the largest impact for individual cannabis consumers and public health are: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Delaying cannabis use, at least until after adolescence.</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Avoiding frequent or regular use, and limiting consumption to occasional use at most.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Avoiding high potency and high-risk cannabis products.</a:t>
            </a:r>
          </a:p>
          <a:p>
            <a:pPr marL="285750" indent="-285750" eaLnBrk="1" fontAlgn="auto" hangingPunct="1">
              <a:spcBef>
                <a:spcPts val="1800"/>
              </a:spcBef>
              <a:spcAft>
                <a:spcPts val="0"/>
              </a:spcAft>
              <a:buClr>
                <a:schemeClr val="accent2"/>
              </a:buClr>
              <a:buSzPct val="125000"/>
              <a:buFont typeface="Arial" charset="0"/>
              <a:buChar char="•"/>
              <a:defRPr/>
            </a:pPr>
            <a:r>
              <a:rPr lang="en-US" dirty="0" smtClean="0">
                <a:latin typeface="Helvetica Neue Light" charset="0"/>
                <a:ea typeface="Helvetica Neue Light" charset="0"/>
                <a:cs typeface="Helvetica Neue Light" charset="0"/>
              </a:rPr>
              <a:t>Not </a:t>
            </a:r>
            <a:r>
              <a:rPr lang="en-US" dirty="0">
                <a:latin typeface="Helvetica Neue Light" charset="0"/>
                <a:ea typeface="Helvetica Neue Light" charset="0"/>
                <a:cs typeface="Helvetica Neue Light" charset="0"/>
              </a:rPr>
              <a:t>driving while impaired </a:t>
            </a:r>
            <a:r>
              <a:rPr lang="en-US" dirty="0" smtClean="0">
                <a:latin typeface="Helvetica Neue Light" charset="0"/>
                <a:ea typeface="Helvetica Neue Light" charset="0"/>
                <a:cs typeface="Helvetica Neue Light" charset="0"/>
              </a:rPr>
              <a:t>by cannabis</a:t>
            </a:r>
            <a:r>
              <a:rPr lang="en-US" dirty="0">
                <a:latin typeface="Helvetica Neue Light" charset="0"/>
                <a:ea typeface="Helvetica Neue Light" charset="0"/>
                <a:cs typeface="Helvetica Neue Light" charset="0"/>
              </a:rPr>
              <a:t>. </a:t>
            </a:r>
          </a:p>
        </p:txBody>
      </p:sp>
      <p:sp>
        <p:nvSpPr>
          <p:cNvPr id="17" name="Rectangle 16"/>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801" name="TextBox 18"/>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32D68ECF-96EF-4E82-826F-0FD2DAFB36E1}" type="slidenum">
              <a:rPr lang="en-US" altLang="en-US" sz="1400" b="1">
                <a:latin typeface="Helvetica Neue"/>
                <a:ea typeface="Helvetica Neue"/>
                <a:cs typeface="Helvetica Neue"/>
              </a:rPr>
              <a:pPr algn="ctr" eaLnBrk="1" hangingPunct="1"/>
              <a:t>22</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068388" y="4476750"/>
            <a:ext cx="28987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092200" y="3867150"/>
            <a:ext cx="275748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821"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4822" name="TextBox 8"/>
          <p:cNvSpPr txBox="1">
            <a:spLocks noChangeArrowheads="1"/>
          </p:cNvSpPr>
          <p:nvPr/>
        </p:nvSpPr>
        <p:spPr bwMode="auto">
          <a:xfrm>
            <a:off x="1055688" y="1844675"/>
            <a:ext cx="34956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Cautions &amp; Conclusion</a:t>
            </a:r>
          </a:p>
        </p:txBody>
      </p:sp>
      <p:sp>
        <p:nvSpPr>
          <p:cNvPr id="34823" name="TextBox 13"/>
          <p:cNvSpPr txBox="1">
            <a:spLocks noChangeArrowheads="1"/>
          </p:cNvSpPr>
          <p:nvPr/>
        </p:nvSpPr>
        <p:spPr bwMode="auto">
          <a:xfrm>
            <a:off x="5483225" y="1844675"/>
            <a:ext cx="51292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Lower-Risk Cannabis Use Guidelines can only be effective if they are disseminated and communicated effectively, which also requires tailoring the way content is delivered to different target audiences.</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LRCUG are not a clinical guideline or substitute for treatment.</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People who are experiencing problems related to their cannabis use should seek the help of a qualified health professional.</a:t>
            </a:r>
            <a:endParaRPr lang="en-US" altLang="en-US" dirty="0"/>
          </a:p>
        </p:txBody>
      </p:sp>
      <p:sp>
        <p:nvSpPr>
          <p:cNvPr id="17" name="Rectangle 16"/>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26" name="TextBox 18"/>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C9B7E965-400B-4AE9-8FBB-4376239083DB}" type="slidenum">
              <a:rPr lang="en-US" altLang="en-US" sz="1400" b="1">
                <a:latin typeface="Helvetica Neue"/>
                <a:ea typeface="Helvetica Neue"/>
                <a:cs typeface="Helvetica Neue"/>
              </a:rPr>
              <a:pPr algn="ctr" eaLnBrk="1" hangingPunct="1"/>
              <a:t>23</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1130300" y="2016125"/>
            <a:ext cx="255905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30300" y="2868613"/>
            <a:ext cx="298132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30300" y="4265613"/>
            <a:ext cx="194945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30300" y="5391150"/>
            <a:ext cx="1592263"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421957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847" name="TextBox 3"/>
          <p:cNvSpPr txBox="1">
            <a:spLocks noChangeArrowheads="1"/>
          </p:cNvSpPr>
          <p:nvPr/>
        </p:nvSpPr>
        <p:spPr bwMode="auto">
          <a:xfrm>
            <a:off x="153988" y="752475"/>
            <a:ext cx="4016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400" b="1">
                <a:latin typeface="Helvetica Neue"/>
                <a:ea typeface="Helvetica Neue"/>
                <a:cs typeface="Helvetica Neue"/>
              </a:rPr>
              <a:t>Other LRCUG Resources*</a:t>
            </a:r>
          </a:p>
        </p:txBody>
      </p:sp>
      <p:sp>
        <p:nvSpPr>
          <p:cNvPr id="35848" name="TextBox 13"/>
          <p:cNvSpPr txBox="1">
            <a:spLocks noChangeArrowheads="1"/>
          </p:cNvSpPr>
          <p:nvPr/>
        </p:nvSpPr>
        <p:spPr bwMode="auto">
          <a:xfrm>
            <a:off x="1079500" y="1738313"/>
            <a:ext cx="99568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600"/>
              </a:spcAft>
            </a:pPr>
            <a:r>
              <a:rPr lang="en-US" altLang="en-US" b="1">
                <a:latin typeface="Helvetica Neue"/>
                <a:ea typeface="Helvetica Neue"/>
                <a:cs typeface="Helvetica Neue"/>
              </a:rPr>
              <a:t>LRCUG Evidence Brief </a:t>
            </a:r>
            <a:r>
              <a:rPr lang="en-US" altLang="en-US">
                <a:latin typeface="Helvetica Neue"/>
                <a:ea typeface="Helvetica Neue"/>
                <a:cs typeface="Helvetica Neue"/>
              </a:rPr>
              <a:t>		</a:t>
            </a:r>
          </a:p>
          <a:p>
            <a:pPr eaLnBrk="1" hangingPunct="1">
              <a:spcAft>
                <a:spcPts val="600"/>
              </a:spcAft>
            </a:pPr>
            <a:r>
              <a:rPr lang="en-US" altLang="en-US">
                <a:latin typeface="Helvetica Neue"/>
                <a:ea typeface="Helvetica Neue"/>
                <a:cs typeface="Helvetica Neue"/>
              </a:rPr>
              <a:t>A 4-page evidence summary, mainly for health professionals.</a:t>
            </a:r>
            <a:r>
              <a:rPr lang="en-US" altLang="en-US" u="sng">
                <a:hlinkClick r:id="rId2"/>
              </a:rPr>
              <a:t> </a:t>
            </a:r>
            <a:endParaRPr lang="en-US" altLang="en-US" b="1">
              <a:latin typeface="Helvetica Neue"/>
              <a:ea typeface="Helvetica Neue"/>
              <a:cs typeface="Helvetica Neue"/>
            </a:endParaRPr>
          </a:p>
          <a:p>
            <a:pPr eaLnBrk="1" hangingPunct="1">
              <a:spcBef>
                <a:spcPts val="1200"/>
              </a:spcBef>
              <a:spcAft>
                <a:spcPts val="600"/>
              </a:spcAft>
            </a:pPr>
            <a:r>
              <a:rPr lang="en-US" altLang="en-US" b="1">
                <a:latin typeface="Helvetica Neue"/>
                <a:ea typeface="Helvetica Neue"/>
                <a:cs typeface="Helvetica Neue"/>
              </a:rPr>
              <a:t>LRCUG Poster &amp; Postcard</a:t>
            </a:r>
          </a:p>
          <a:p>
            <a:pPr eaLnBrk="1" hangingPunct="1">
              <a:spcAft>
                <a:spcPts val="600"/>
              </a:spcAft>
            </a:pPr>
            <a:r>
              <a:rPr lang="en-US" altLang="en-US">
                <a:latin typeface="Helvetica Neue"/>
                <a:ea typeface="Helvetica Neue"/>
                <a:cs typeface="Helvetica Neue"/>
              </a:rPr>
              <a:t>A poster and postcard presenting the LRCUG’s recommendations, in summary form. </a:t>
            </a:r>
            <a:r>
              <a:rPr lang="en-US" altLang="en-US" u="sng">
                <a:hlinkClick r:id="rId2"/>
              </a:rPr>
              <a:t>https://www.camh.ca/-/media/files/pdfs---reports-and-books---research/canadas-lower-risk-guidelines-cannabis-poster.pdf</a:t>
            </a:r>
            <a:r>
              <a:rPr lang="en-US" altLang="en-US">
                <a:latin typeface="Helvetica Neue"/>
                <a:ea typeface="Helvetica Neue"/>
                <a:cs typeface="Helvetica Neue"/>
              </a:rPr>
              <a:t> </a:t>
            </a:r>
          </a:p>
          <a:p>
            <a:pPr eaLnBrk="1" hangingPunct="1">
              <a:spcBef>
                <a:spcPts val="1200"/>
              </a:spcBef>
              <a:spcAft>
                <a:spcPts val="600"/>
              </a:spcAft>
            </a:pPr>
            <a:r>
              <a:rPr lang="en-US" altLang="en-US" b="1">
                <a:latin typeface="Helvetica Neue"/>
                <a:ea typeface="Helvetica Neue"/>
                <a:cs typeface="Helvetica Neue"/>
              </a:rPr>
              <a:t>LRCUG Brochure </a:t>
            </a:r>
          </a:p>
          <a:p>
            <a:pPr eaLnBrk="1" hangingPunct="1">
              <a:spcAft>
                <a:spcPts val="600"/>
              </a:spcAft>
            </a:pPr>
            <a:r>
              <a:rPr lang="en-US" altLang="en-US">
                <a:latin typeface="Helvetica Neue"/>
                <a:ea typeface="Helvetica Neue"/>
                <a:cs typeface="Helvetica Neue"/>
              </a:rPr>
              <a:t>A brochure for cannabis consumers. </a:t>
            </a:r>
            <a:r>
              <a:rPr lang="en-US" altLang="en-US" u="sng">
                <a:hlinkClick r:id="rId3"/>
              </a:rPr>
              <a:t>https://www.camh.ca/-/media/files/pdfs---reports-and-books---research/canadas-lower-risk-guidelines-cannabis-pdf.pdf</a:t>
            </a:r>
            <a:endParaRPr lang="en-US" altLang="en-US">
              <a:latin typeface="Helvetica Neue"/>
              <a:ea typeface="Helvetica Neue"/>
              <a:cs typeface="Helvetica Neue"/>
            </a:endParaRPr>
          </a:p>
          <a:p>
            <a:pPr eaLnBrk="1" hangingPunct="1">
              <a:spcBef>
                <a:spcPts val="1200"/>
              </a:spcBef>
              <a:spcAft>
                <a:spcPts val="600"/>
              </a:spcAft>
            </a:pPr>
            <a:r>
              <a:rPr lang="en-US" altLang="en-US" b="1">
                <a:latin typeface="Helvetica Neue"/>
                <a:ea typeface="Helvetica Neue"/>
                <a:cs typeface="Helvetica Neue"/>
              </a:rPr>
              <a:t>Youth Booklet</a:t>
            </a:r>
          </a:p>
          <a:p>
            <a:pPr eaLnBrk="1" hangingPunct="1">
              <a:spcAft>
                <a:spcPts val="600"/>
              </a:spcAft>
            </a:pPr>
            <a:r>
              <a:rPr lang="en-US" altLang="en-US">
                <a:latin typeface="Helvetica Neue"/>
                <a:ea typeface="Helvetica Neue"/>
                <a:cs typeface="Helvetica Neue"/>
              </a:rPr>
              <a:t>A youth version of the LRCUG, developed by youth at CAMH’s McCain Centre for Child, Youth and Families. </a:t>
            </a:r>
            <a:r>
              <a:rPr lang="en-US" altLang="en-US" u="sng">
                <a:hlinkClick r:id="rId4"/>
              </a:rPr>
              <a:t>https://www.camh.ca/en/health-info/guides-and-publications/lrcug-for-youth</a:t>
            </a:r>
            <a:endParaRPr lang="en-US" altLang="en-US">
              <a:latin typeface="Helvetica Neue"/>
              <a:ea typeface="Helvetica Neue"/>
              <a:cs typeface="Helvetica Neue"/>
            </a:endParaRPr>
          </a:p>
        </p:txBody>
      </p:sp>
      <p:sp>
        <p:nvSpPr>
          <p:cNvPr id="28" name="Rectangle 27"/>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851" name="TextBox 29"/>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407EFCC9-0BDE-4459-BBAD-747B91960C23}" type="slidenum">
              <a:rPr lang="en-US" altLang="en-US" sz="1400" b="1">
                <a:latin typeface="Helvetica Neue"/>
                <a:ea typeface="Helvetica Neue"/>
                <a:cs typeface="Helvetica Neue"/>
              </a:rPr>
              <a:pPr algn="ctr" eaLnBrk="1" hangingPunct="1"/>
              <a:t>24</a:t>
            </a:fld>
            <a:endParaRPr lang="en-US" altLang="en-US" sz="1400" b="1">
              <a:latin typeface="Helvetica Neue"/>
              <a:ea typeface="Helvetica Neue"/>
              <a:cs typeface="Helvetica Neue"/>
            </a:endParaRPr>
          </a:p>
        </p:txBody>
      </p:sp>
      <p:sp>
        <p:nvSpPr>
          <p:cNvPr id="35852" name="TextBox 2"/>
          <p:cNvSpPr txBox="1">
            <a:spLocks noChangeArrowheads="1"/>
          </p:cNvSpPr>
          <p:nvPr/>
        </p:nvSpPr>
        <p:spPr bwMode="auto">
          <a:xfrm>
            <a:off x="1047750" y="6254750"/>
            <a:ext cx="612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r>
              <a:rPr lang="en-US" altLang="en-US" sz="1400">
                <a:ea typeface="Helvetica Neue Light"/>
                <a:cs typeface="Helvetica Neue Light"/>
              </a:rPr>
              <a:t>*All materials are available in English and French</a:t>
            </a:r>
          </a:p>
          <a:p>
            <a:pPr eaLnBrk="1" hangingPunct="1"/>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421957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67" name="TextBox 3"/>
          <p:cNvSpPr txBox="1">
            <a:spLocks noChangeArrowheads="1"/>
          </p:cNvSpPr>
          <p:nvPr/>
        </p:nvSpPr>
        <p:spPr bwMode="auto">
          <a:xfrm>
            <a:off x="201613" y="720725"/>
            <a:ext cx="391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Endorsements</a:t>
            </a:r>
          </a:p>
        </p:txBody>
      </p:sp>
      <p:sp>
        <p:nvSpPr>
          <p:cNvPr id="36868" name="TextBox 13"/>
          <p:cNvSpPr txBox="1">
            <a:spLocks noChangeArrowheads="1"/>
          </p:cNvSpPr>
          <p:nvPr/>
        </p:nvSpPr>
        <p:spPr bwMode="auto">
          <a:xfrm>
            <a:off x="1520825" y="1670050"/>
            <a:ext cx="9412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buClr>
                <a:schemeClr val="accent2"/>
              </a:buClr>
              <a:buSzPct val="150000"/>
            </a:pPr>
            <a:r>
              <a:rPr lang="en-US" altLang="en-US">
                <a:ea typeface="Helvetica Neue Light"/>
                <a:cs typeface="Helvetica Neue Light"/>
              </a:rPr>
              <a:t>The LRCUG have been endorsed by the following Canadian organizations. The LRCUG have also been endorsed by the Provincial Governments of Ontario and Quebec.</a:t>
            </a:r>
          </a:p>
        </p:txBody>
      </p:sp>
      <p:sp>
        <p:nvSpPr>
          <p:cNvPr id="6" name="Rectangle 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71" name="TextBox 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070EF980-F2DC-4F16-BD81-BC10A35F2E1A}" type="slidenum">
              <a:rPr lang="en-US" altLang="en-US" sz="1400" b="1">
                <a:latin typeface="Helvetica Neue"/>
                <a:ea typeface="Helvetica Neue"/>
                <a:cs typeface="Helvetica Neue"/>
              </a:rPr>
              <a:pPr algn="ctr" eaLnBrk="1" hangingPunct="1"/>
              <a:t>25</a:t>
            </a:fld>
            <a:endParaRPr lang="en-US" altLang="en-US" sz="1400" b="1">
              <a:latin typeface="Helvetica Neue"/>
              <a:ea typeface="Helvetica Neue"/>
              <a:cs typeface="Helvetica Neue"/>
            </a:endParaRPr>
          </a:p>
        </p:txBody>
      </p:sp>
      <p:pic>
        <p:nvPicPr>
          <p:cNvPr id="36872" name="Picture 3" descr="https://lh6.googleusercontent.com/eNz5ybWZNSLK8sBRwJKxd7fDGteJidntexh9EsGJdRuO1sRttOJNEwFMSc0aOq-uZ2vChDDwQ9Xv3FtJZ0W-LYfHzYi562OzvWivWsPumRzMGbuAaJpQoDOLHmsclHfeMXMMtjUASHCtjGf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0" y="2735263"/>
            <a:ext cx="40624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4" descr="https://lh5.googleusercontent.com/9-veBROBQe97zz17U7i2_i-xyeUk7YMXyriz3KaeDVcjxCWaiIO_Z8GdJJZu58axhdYIDAAaJTR0M9GdHlVKrT7RvGnFnkXO7zpYAMH88ky5SeqcVl3SY8EauVBKbrESRyMAXROzkhpPdBHW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478088"/>
            <a:ext cx="26860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5" descr="https://lh4.googleusercontent.com/FWS5beyKikJDtcOM_nh010MxPOD0bSQTsnvKhB1edCpQLd7QRck74hpNgQxbzyRoUJa8aC2egYDRaZrpoj7t3b_DpQD529p1_STc5UaIhRoxskTXs6iAqVgL8pdWo5SJGDBV0VBndi9FoidoQ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763" y="2743200"/>
            <a:ext cx="28733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2" descr="https://lh6.googleusercontent.com/_wDFwayxbQhfLxhFcVDb3iwsYYWdwOABPC2Bja5t-mIdutAtsrbRYrv6Z54V4lzTKg79pwZgCWMrwMiaUBwjjOCyasS2BTrmDMhTFEmXKJtQibpE6zXKwFDaX4V6YydPvBnITwTVAOkYU7Ns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063" y="3956050"/>
            <a:ext cx="37163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6" descr="https://lh3.googleusercontent.com/uJ9F6aFayv-k2gpmUwzQHwnfUCltWoGfo1XYReqd8HXMq03YlDdSSa9JzMYZWR0VgnvlZibJXWsjouMboyjWSNrIsnucI1cIEkEKq-mSqGFkSDISz1SiFXupfNwfHqz5FYd7B2eeKS7r830DN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5925" y="3924300"/>
            <a:ext cx="28146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7" descr="https://lh5.googleusercontent.com/U-LoIw04blaE_xOe0UGcJSCkGfHL07PneMX7JQeqoa-pNG32BrE5UVljdxINDsDViN6oEuNP-KdfanOWJE_7cv5Zbt3lEhpn1nNzzm_KNSPrqGobzfVN12tW1wy9Vvkdb7oT9cdyD_FWQECCW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538" y="4824413"/>
            <a:ext cx="41783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5" descr="https://lh3.googleusercontent.com/Jp4Xc-tOLMUeMIEIlvhr_sx35qMadTLIUWNSfmdgE1yMdB-cFcwvSPEhuUpiuAh_YNVmz0julF6LQvHoN96zZKBRnNkecc_GfPxEKEfQ4mUloLvgOp6tKMrFqnSoWeVWWOjR4IAW6TCO4sU92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413" y="4002088"/>
            <a:ext cx="2765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320213" y="4824413"/>
            <a:ext cx="20843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TextBox 24"/>
          <p:cNvSpPr txBox="1">
            <a:spLocks noChangeArrowheads="1"/>
          </p:cNvSpPr>
          <p:nvPr/>
        </p:nvSpPr>
        <p:spPr bwMode="auto">
          <a:xfrm>
            <a:off x="1938338" y="6091238"/>
            <a:ext cx="8697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buClr>
                <a:schemeClr val="accent2"/>
              </a:buClr>
              <a:buSzPct val="150000"/>
            </a:pPr>
            <a:r>
              <a:rPr lang="en-US" altLang="en-US" sz="1400" b="1">
                <a:latin typeface="Helvetica Neue"/>
                <a:ea typeface="Helvetica Neue"/>
                <a:cs typeface="Helvetica Neue"/>
              </a:rPr>
              <a:t>Council of Chief Medical Officers of Health (CCMOH)</a:t>
            </a:r>
          </a:p>
        </p:txBody>
      </p:sp>
      <p:pic>
        <p:nvPicPr>
          <p:cNvPr id="36881"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2288" y="4994275"/>
            <a:ext cx="39528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421957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891" name="TextBox 3"/>
          <p:cNvSpPr txBox="1">
            <a:spLocks noChangeArrowheads="1"/>
          </p:cNvSpPr>
          <p:nvPr/>
        </p:nvSpPr>
        <p:spPr bwMode="auto">
          <a:xfrm>
            <a:off x="201613" y="720725"/>
            <a:ext cx="391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Reference</a:t>
            </a:r>
          </a:p>
        </p:txBody>
      </p:sp>
      <p:sp>
        <p:nvSpPr>
          <p:cNvPr id="28" name="Rectangle 27"/>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894" name="TextBox 29"/>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A4AF64F-C1D2-4AFE-BD7D-EEE10CB02ADD}" type="slidenum">
              <a:rPr lang="en-US" altLang="en-US" sz="1400" b="1">
                <a:latin typeface="Helvetica Neue"/>
                <a:ea typeface="Helvetica Neue"/>
                <a:cs typeface="Helvetica Neue"/>
              </a:rPr>
              <a:pPr algn="ctr" eaLnBrk="1" hangingPunct="1"/>
              <a:t>26</a:t>
            </a:fld>
            <a:endParaRPr lang="en-US" altLang="en-US" sz="1400" b="1">
              <a:latin typeface="Helvetica Neue"/>
              <a:ea typeface="Helvetica Neue"/>
              <a:cs typeface="Helvetica Neue"/>
            </a:endParaRPr>
          </a:p>
        </p:txBody>
      </p:sp>
      <p:sp>
        <p:nvSpPr>
          <p:cNvPr id="15" name="Rectangle 14"/>
          <p:cNvSpPr/>
          <p:nvPr/>
        </p:nvSpPr>
        <p:spPr>
          <a:xfrm>
            <a:off x="0" y="3321050"/>
            <a:ext cx="411162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896" name="TextBox 19"/>
          <p:cNvSpPr txBox="1">
            <a:spLocks noChangeArrowheads="1"/>
          </p:cNvSpPr>
          <p:nvPr/>
        </p:nvSpPr>
        <p:spPr bwMode="auto">
          <a:xfrm>
            <a:off x="93663" y="3409950"/>
            <a:ext cx="391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Acknowledgement</a:t>
            </a:r>
          </a:p>
        </p:txBody>
      </p:sp>
      <p:sp>
        <p:nvSpPr>
          <p:cNvPr id="37897" name="TextBox 22"/>
          <p:cNvSpPr txBox="1">
            <a:spLocks noChangeArrowheads="1"/>
          </p:cNvSpPr>
          <p:nvPr/>
        </p:nvSpPr>
        <p:spPr bwMode="auto">
          <a:xfrm>
            <a:off x="1287463" y="1743075"/>
            <a:ext cx="10361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600"/>
              </a:spcAft>
              <a:buClr>
                <a:schemeClr val="accent2"/>
              </a:buClr>
              <a:buSzPct val="150000"/>
            </a:pPr>
            <a:r>
              <a:rPr lang="en-US" altLang="en-US" sz="2000">
                <a:ea typeface="Helvetica Neue Light"/>
                <a:cs typeface="Helvetica Neue Light"/>
              </a:rPr>
              <a:t>Fischer, B., Russell, C., Sabioni, P., van den Brink, W., Le Foll, B., Hall, W., Rehm, J. &amp; Room, R. (2017). </a:t>
            </a:r>
            <a:r>
              <a:rPr lang="en-US" altLang="en-US" sz="2000">
                <a:ea typeface="Helvetica Neue Light"/>
                <a:cs typeface="Helvetica Neue Light"/>
                <a:hlinkClick r:id="rId2" action="ppaction://hlinkfile"/>
              </a:rPr>
              <a:t>Lower-Risk Cannabis Use Guidelines (LRCUG): An evidence-based update.</a:t>
            </a:r>
            <a:r>
              <a:rPr lang="en-US" altLang="en-US" sz="2000">
                <a:ea typeface="Helvetica Neue Light"/>
                <a:cs typeface="Helvetica Neue Light"/>
              </a:rPr>
              <a:t> American Journal of Public Health, 107(8). DOI: 10.2105/AJPH.2017.303818.</a:t>
            </a:r>
          </a:p>
        </p:txBody>
      </p:sp>
      <p:sp>
        <p:nvSpPr>
          <p:cNvPr id="37898" name="TextBox 23"/>
          <p:cNvSpPr txBox="1">
            <a:spLocks noChangeArrowheads="1"/>
          </p:cNvSpPr>
          <p:nvPr/>
        </p:nvSpPr>
        <p:spPr bwMode="auto">
          <a:xfrm>
            <a:off x="1338263" y="4427538"/>
            <a:ext cx="103616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600"/>
              </a:spcAft>
              <a:buClr>
                <a:schemeClr val="accent2"/>
              </a:buClr>
              <a:buSzPct val="150000"/>
            </a:pPr>
            <a:r>
              <a:rPr lang="en-US" altLang="en-US" sz="2000">
                <a:ea typeface="Helvetica Neue Light"/>
                <a:cs typeface="Helvetica Neue Light"/>
              </a:rPr>
              <a:t>The Lower-Risk Cannabis Use Guidelines (LRCUG) are an evidence-based intervention initiative by the Canadian Research Initiative in Substance Misuse (CRISM), funded by the Canadian Institutes of Health Research (CIHR).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9"/>
          <p:cNvSpPr txBox="1">
            <a:spLocks noChangeArrowheads="1"/>
          </p:cNvSpPr>
          <p:nvPr/>
        </p:nvSpPr>
        <p:spPr bwMode="auto">
          <a:xfrm>
            <a:off x="2870200" y="2378075"/>
            <a:ext cx="1411288"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r>
              <a:rPr lang="en-US" altLang="en-US" sz="6000" b="1">
                <a:solidFill>
                  <a:schemeClr val="accent2"/>
                </a:solidFill>
                <a:latin typeface="Helvetica Neue"/>
                <a:ea typeface="Helvetica Neue"/>
                <a:cs typeface="Helvetica Neue"/>
              </a:rPr>
              <a:t>1</a:t>
            </a:r>
          </a:p>
          <a:p>
            <a:pPr eaLnBrk="1" hangingPunct="1"/>
            <a:r>
              <a:rPr lang="en-US" altLang="en-US" sz="6000" b="1">
                <a:solidFill>
                  <a:schemeClr val="accent2"/>
                </a:solidFill>
                <a:latin typeface="Helvetica Neue"/>
                <a:ea typeface="Helvetica Neue"/>
                <a:cs typeface="Helvetica Neue"/>
              </a:rPr>
              <a:t>2</a:t>
            </a:r>
          </a:p>
          <a:p>
            <a:pPr eaLnBrk="1" hangingPunct="1">
              <a:spcBef>
                <a:spcPts val="600"/>
              </a:spcBef>
            </a:pPr>
            <a:r>
              <a:rPr lang="en-US" altLang="en-US" sz="6000" b="1">
                <a:solidFill>
                  <a:schemeClr val="accent2"/>
                </a:solidFill>
                <a:latin typeface="Helvetica Neue"/>
                <a:ea typeface="Helvetica Neue"/>
                <a:cs typeface="Helvetica Neue"/>
              </a:rPr>
              <a:t>3</a:t>
            </a:r>
          </a:p>
        </p:txBody>
      </p:sp>
      <p:sp>
        <p:nvSpPr>
          <p:cNvPr id="8195" name="TextBox 8"/>
          <p:cNvSpPr txBox="1">
            <a:spLocks noChangeArrowheads="1"/>
          </p:cNvSpPr>
          <p:nvPr/>
        </p:nvSpPr>
        <p:spPr bwMode="auto">
          <a:xfrm>
            <a:off x="3576638" y="2641600"/>
            <a:ext cx="708977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800" b="1">
                <a:latin typeface="Helvetica Neue"/>
                <a:ea typeface="Helvetica Neue"/>
                <a:cs typeface="Helvetica Neue"/>
              </a:rPr>
              <a:t>Background</a:t>
            </a:r>
          </a:p>
          <a:p>
            <a:pPr eaLnBrk="1" hangingPunct="1">
              <a:spcAft>
                <a:spcPts val="2400"/>
              </a:spcAft>
            </a:pPr>
            <a:r>
              <a:rPr lang="en-US" altLang="en-US" sz="2800" b="1">
                <a:latin typeface="Helvetica Neue"/>
                <a:ea typeface="Helvetica Neue"/>
                <a:cs typeface="Helvetica Neue"/>
              </a:rPr>
              <a:t>Lower-Risk Cannabis Use Guidelines (LRCUG):  Recommendations </a:t>
            </a:r>
          </a:p>
          <a:p>
            <a:pPr eaLnBrk="1" hangingPunct="1">
              <a:spcAft>
                <a:spcPts val="2400"/>
              </a:spcAft>
            </a:pPr>
            <a:r>
              <a:rPr lang="en-US" altLang="en-US" sz="2800" b="1">
                <a:latin typeface="Helvetica Neue"/>
                <a:ea typeface="Helvetica Neue"/>
                <a:cs typeface="Helvetica Neue"/>
              </a:rPr>
              <a:t>Other Resources </a:t>
            </a:r>
          </a:p>
        </p:txBody>
      </p:sp>
      <p:sp>
        <p:nvSpPr>
          <p:cNvPr id="11" name="Rectangle 10"/>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7" name="TextBox 11"/>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Overview</a:t>
            </a:r>
          </a:p>
        </p:txBody>
      </p:sp>
      <p:sp>
        <p:nvSpPr>
          <p:cNvPr id="13" name="Rectangle 12"/>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00" name="TextBox 14"/>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76297A21-BBE6-4F67-9674-444F67032C71}" type="slidenum">
              <a:rPr lang="en-US" altLang="en-US" sz="1400" b="1">
                <a:latin typeface="Helvetica Neue"/>
                <a:ea typeface="Helvetica Neue"/>
                <a:cs typeface="Helvetica Neue"/>
              </a:rPr>
              <a:pPr algn="ctr" eaLnBrk="1" hangingPunct="1"/>
              <a:t>3</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25538" y="4471988"/>
            <a:ext cx="100806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125538" y="3870325"/>
            <a:ext cx="23399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45"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0246" name="TextBox 8"/>
          <p:cNvSpPr txBox="1">
            <a:spLocks noChangeArrowheads="1"/>
          </p:cNvSpPr>
          <p:nvPr/>
        </p:nvSpPr>
        <p:spPr bwMode="auto">
          <a:xfrm>
            <a:off x="1055688" y="1844675"/>
            <a:ext cx="3076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Cannabis Use</a:t>
            </a:r>
          </a:p>
        </p:txBody>
      </p:sp>
      <p:sp>
        <p:nvSpPr>
          <p:cNvPr id="10247" name="TextBox 13"/>
          <p:cNvSpPr txBox="1">
            <a:spLocks noChangeArrowheads="1"/>
          </p:cNvSpPr>
          <p:nvPr/>
        </p:nvSpPr>
        <p:spPr bwMode="auto">
          <a:xfrm>
            <a:off x="5483225" y="1844675"/>
            <a:ext cx="57832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sz="2000" dirty="0">
                <a:ea typeface="Helvetica Neue Light"/>
                <a:cs typeface="Helvetica Neue Light"/>
              </a:rPr>
              <a:t>Cannabis is widely used, with 125 to 200 million cannabis users globally.</a:t>
            </a:r>
          </a:p>
          <a:p>
            <a:pPr eaLnBrk="1" hangingPunct="1">
              <a:spcBef>
                <a:spcPts val="1800"/>
              </a:spcBef>
              <a:buClr>
                <a:schemeClr val="accent2"/>
              </a:buClr>
              <a:buSzPct val="125000"/>
              <a:buFont typeface="Arial" pitchFamily="34" charset="0"/>
              <a:buChar char="•"/>
            </a:pPr>
            <a:r>
              <a:rPr lang="en-US" altLang="en-US" sz="2000" dirty="0">
                <a:ea typeface="Helvetica Neue Light"/>
                <a:cs typeface="Helvetica Neue Light"/>
              </a:rPr>
              <a:t>Canada has among the highest rates of cannabis use in the world, </a:t>
            </a:r>
            <a:r>
              <a:rPr lang="en-US" altLang="en-US" sz="2000" dirty="0">
                <a:solidFill>
                  <a:srgbClr val="333333"/>
                </a:solidFill>
                <a:ea typeface="Helvetica Neue Light"/>
                <a:cs typeface="Helvetica Neue Light"/>
              </a:rPr>
              <a:t>particularly among youth</a:t>
            </a:r>
            <a:r>
              <a:rPr lang="en-US" altLang="en-US" sz="2000" dirty="0">
                <a:ea typeface="Helvetica Neue Light"/>
                <a:cs typeface="Helvetica Neue Light"/>
              </a:rPr>
              <a:t>, along with the US and Australia.</a:t>
            </a:r>
          </a:p>
          <a:p>
            <a:pPr eaLnBrk="1" hangingPunct="1">
              <a:spcBef>
                <a:spcPts val="1800"/>
              </a:spcBef>
              <a:buClr>
                <a:schemeClr val="accent2"/>
              </a:buClr>
              <a:buSzPct val="125000"/>
              <a:buFont typeface="Arial" pitchFamily="34" charset="0"/>
              <a:buChar char="•"/>
            </a:pPr>
            <a:r>
              <a:rPr lang="en-US" altLang="en-US" sz="2000" dirty="0">
                <a:ea typeface="Helvetica Neue Light"/>
                <a:cs typeface="Helvetica Neue Light"/>
              </a:rPr>
              <a:t>About one in seven (14.8 percent) </a:t>
            </a:r>
            <a:r>
              <a:rPr lang="en-US" altLang="en-US" sz="2000" dirty="0" smtClean="0">
                <a:ea typeface="Helvetica Neue Light"/>
                <a:cs typeface="Helvetica Neue Light"/>
              </a:rPr>
              <a:t>Canadians </a:t>
            </a:r>
            <a:r>
              <a:rPr lang="en-US" altLang="en-US" sz="2000" dirty="0">
                <a:ea typeface="Helvetica Neue Light"/>
                <a:cs typeface="Helvetica Neue Light"/>
              </a:rPr>
              <a:t>aged 15+ reported using cannabis in the past year (Canadian Tobacco, Alcohol and Drugs Survey, 2017).</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50"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FAC3DF60-B925-447B-9398-B6A3C3B8485A}" type="slidenum">
              <a:rPr lang="en-US" altLang="en-US" sz="1400" b="1">
                <a:latin typeface="Helvetica Neue"/>
                <a:ea typeface="Helvetica Neue"/>
                <a:cs typeface="Helvetica Neue"/>
              </a:rPr>
              <a:pPr algn="ctr" eaLnBrk="1" hangingPunct="1"/>
              <a:t>4</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91"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94"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4D6D4532-9148-43DB-B0EB-83225F95870B}" type="slidenum">
              <a:rPr lang="en-US" altLang="en-US" sz="1400" b="1">
                <a:latin typeface="Helvetica Neue"/>
                <a:ea typeface="Helvetica Neue"/>
                <a:cs typeface="Helvetica Neue"/>
              </a:rPr>
              <a:pPr algn="ctr" eaLnBrk="1" hangingPunct="1"/>
              <a:t>5</a:t>
            </a:fld>
            <a:endParaRPr lang="en-US" altLang="en-US" sz="1400" b="1">
              <a:latin typeface="Helvetica Neue"/>
              <a:ea typeface="Helvetica Neue"/>
              <a:cs typeface="Helvetica Neue"/>
            </a:endParaRPr>
          </a:p>
        </p:txBody>
      </p:sp>
      <p:pic>
        <p:nvPicPr>
          <p:cNvPr id="122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202" y="488950"/>
            <a:ext cx="7862888"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9"/>
          <p:cNvSpPr txBox="1">
            <a:spLocks noChangeArrowheads="1"/>
          </p:cNvSpPr>
          <p:nvPr/>
        </p:nvSpPr>
        <p:spPr bwMode="auto">
          <a:xfrm>
            <a:off x="869363" y="4030582"/>
            <a:ext cx="307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200" b="1" dirty="0" smtClean="0">
                <a:latin typeface="Helvetica Neue"/>
                <a:ea typeface="Helvetica Neue"/>
                <a:cs typeface="Helvetica Neue"/>
              </a:rPr>
              <a:t>PREVALENCE (%) IN 2013</a:t>
            </a:r>
            <a:endParaRPr lang="en-US" altLang="en-US" sz="1200" b="1" dirty="0">
              <a:latin typeface="Helvetica Neue"/>
              <a:ea typeface="Helvetica Neue"/>
              <a:cs typeface="Helvetica Neue"/>
            </a:endParaRPr>
          </a:p>
        </p:txBody>
      </p:sp>
      <p:sp>
        <p:nvSpPr>
          <p:cNvPr id="5" name="Rectangle 4"/>
          <p:cNvSpPr/>
          <p:nvPr/>
        </p:nvSpPr>
        <p:spPr>
          <a:xfrm>
            <a:off x="956677" y="4459170"/>
            <a:ext cx="292100" cy="292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956677" y="4822708"/>
            <a:ext cx="292100" cy="292100"/>
          </a:xfrm>
          <a:prstGeom prst="rect">
            <a:avLst/>
          </a:prstGeom>
          <a:solidFill>
            <a:srgbClr val="66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p:cNvSpPr/>
          <p:nvPr/>
        </p:nvSpPr>
        <p:spPr>
          <a:xfrm>
            <a:off x="956677" y="5192595"/>
            <a:ext cx="292100" cy="292100"/>
          </a:xfrm>
          <a:prstGeom prst="rect">
            <a:avLst/>
          </a:prstGeom>
          <a:solidFill>
            <a:srgbClr val="33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p:cNvSpPr/>
          <p:nvPr/>
        </p:nvSpPr>
        <p:spPr>
          <a:xfrm>
            <a:off x="956677" y="5562483"/>
            <a:ext cx="292100" cy="293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p:cNvSpPr/>
          <p:nvPr/>
        </p:nvSpPr>
        <p:spPr>
          <a:xfrm>
            <a:off x="953502" y="5933958"/>
            <a:ext cx="292100" cy="292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302" name="TextBox 20"/>
          <p:cNvSpPr txBox="1">
            <a:spLocks noChangeArrowheads="1"/>
          </p:cNvSpPr>
          <p:nvPr/>
        </p:nvSpPr>
        <p:spPr bwMode="auto">
          <a:xfrm>
            <a:off x="1344027" y="4336933"/>
            <a:ext cx="21891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200000"/>
              </a:lnSpc>
              <a:buClr>
                <a:schemeClr val="accent2"/>
              </a:buClr>
              <a:buSzPct val="125000"/>
            </a:pPr>
            <a:r>
              <a:rPr lang="en-US" altLang="en-US" sz="1200">
                <a:ea typeface="Helvetica Neue Light"/>
                <a:cs typeface="Helvetica Neue Light"/>
              </a:rPr>
              <a:t>&lt;2</a:t>
            </a:r>
          </a:p>
          <a:p>
            <a:pPr eaLnBrk="1" hangingPunct="1">
              <a:lnSpc>
                <a:spcPct val="200000"/>
              </a:lnSpc>
              <a:buClr>
                <a:schemeClr val="accent2"/>
              </a:buClr>
              <a:buSzPct val="125000"/>
            </a:pPr>
            <a:r>
              <a:rPr lang="en-US" altLang="en-US" sz="1200">
                <a:ea typeface="Helvetica Neue Light"/>
                <a:cs typeface="Helvetica Neue Light"/>
              </a:rPr>
              <a:t>2-4</a:t>
            </a:r>
          </a:p>
          <a:p>
            <a:pPr eaLnBrk="1" hangingPunct="1">
              <a:lnSpc>
                <a:spcPct val="200000"/>
              </a:lnSpc>
              <a:buClr>
                <a:schemeClr val="accent2"/>
              </a:buClr>
              <a:buSzPct val="125000"/>
            </a:pPr>
            <a:r>
              <a:rPr lang="en-US" altLang="en-US" sz="1200">
                <a:ea typeface="Helvetica Neue Light"/>
                <a:cs typeface="Helvetica Neue Light"/>
              </a:rPr>
              <a:t>5-8</a:t>
            </a:r>
          </a:p>
          <a:p>
            <a:pPr eaLnBrk="1" hangingPunct="1">
              <a:lnSpc>
                <a:spcPct val="200000"/>
              </a:lnSpc>
              <a:buClr>
                <a:schemeClr val="accent2"/>
              </a:buClr>
              <a:buSzPct val="125000"/>
            </a:pPr>
            <a:r>
              <a:rPr lang="en-US" altLang="en-US" sz="1200">
                <a:ea typeface="Helvetica Neue Light"/>
                <a:cs typeface="Helvetica Neue Light"/>
              </a:rPr>
              <a:t>&gt;8</a:t>
            </a:r>
          </a:p>
          <a:p>
            <a:pPr eaLnBrk="1" hangingPunct="1">
              <a:lnSpc>
                <a:spcPct val="200000"/>
              </a:lnSpc>
              <a:buClr>
                <a:schemeClr val="accent2"/>
              </a:buClr>
              <a:buSzPct val="125000"/>
            </a:pPr>
            <a:r>
              <a:rPr lang="en-US" altLang="en-US" sz="1200">
                <a:ea typeface="Helvetica Neue Light"/>
                <a:cs typeface="Helvetica Neue Light"/>
              </a:rPr>
              <a:t>Data not available</a:t>
            </a:r>
            <a:endParaRPr lang="en-US" altLang="en-US" sz="1200"/>
          </a:p>
        </p:txBody>
      </p:sp>
      <p:sp>
        <p:nvSpPr>
          <p:cNvPr id="12303" name="TextBox 21"/>
          <p:cNvSpPr txBox="1">
            <a:spLocks noChangeArrowheads="1"/>
          </p:cNvSpPr>
          <p:nvPr/>
        </p:nvSpPr>
        <p:spPr bwMode="auto">
          <a:xfrm>
            <a:off x="863014" y="3389232"/>
            <a:ext cx="366678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600" b="1" dirty="0">
                <a:latin typeface="Helvetica Neue"/>
                <a:ea typeface="Helvetica Neue"/>
                <a:cs typeface="Helvetica Neue"/>
              </a:rPr>
              <a:t>Global prevalence of cannabis use for population aged 15-64 years</a:t>
            </a:r>
          </a:p>
        </p:txBody>
      </p:sp>
      <p:cxnSp>
        <p:nvCxnSpPr>
          <p:cNvPr id="23" name="Straight Connector 22"/>
          <p:cNvCxnSpPr/>
          <p:nvPr/>
        </p:nvCxnSpPr>
        <p:spPr>
          <a:xfrm>
            <a:off x="965811" y="3251566"/>
            <a:ext cx="16494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305" name="Rectangle 24"/>
          <p:cNvSpPr>
            <a:spLocks noChangeArrowheads="1"/>
          </p:cNvSpPr>
          <p:nvPr/>
        </p:nvSpPr>
        <p:spPr bwMode="auto">
          <a:xfrm>
            <a:off x="863014" y="6172251"/>
            <a:ext cx="54530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200000"/>
              </a:lnSpc>
              <a:buClr>
                <a:schemeClr val="accent2"/>
              </a:buClr>
              <a:buSzPct val="125000"/>
            </a:pPr>
            <a:r>
              <a:rPr lang="en-US" altLang="en-US" sz="1200">
                <a:ea typeface="Helvetica Neue Light"/>
                <a:cs typeface="Helvetica Neue Light"/>
              </a:rPr>
              <a:t>Source: World Drug Report 2015. United Nations Office on Drugs and Crime. </a:t>
            </a:r>
            <a:endParaRPr lang="en-US" altLang="en-US" sz="1200"/>
          </a:p>
        </p:txBody>
      </p:sp>
      <p:sp>
        <p:nvSpPr>
          <p:cNvPr id="3" name="TextBox 2"/>
          <p:cNvSpPr txBox="1"/>
          <p:nvPr/>
        </p:nvSpPr>
        <p:spPr>
          <a:xfrm>
            <a:off x="877082" y="1715668"/>
            <a:ext cx="3258820" cy="1384995"/>
          </a:xfrm>
          <a:prstGeom prst="rect">
            <a:avLst/>
          </a:prstGeom>
          <a:noFill/>
        </p:spPr>
        <p:txBody>
          <a:bodyPr wrap="square" rtlCol="0">
            <a:spAutoFit/>
          </a:bodyPr>
          <a:lstStyle/>
          <a:p>
            <a:r>
              <a:rPr lang="en-CA" sz="2800" b="1" dirty="0"/>
              <a:t>Globally, Canada has high levels of cannabis </a:t>
            </a:r>
            <a:r>
              <a:rPr lang="en-CA" sz="2800" b="1" dirty="0" smtClean="0"/>
              <a:t>use. </a:t>
            </a:r>
            <a:endParaRPr lang="fr-CA"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339"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4340" name="TextBox 8"/>
          <p:cNvSpPr txBox="1">
            <a:spLocks noChangeArrowheads="1"/>
          </p:cNvSpPr>
          <p:nvPr/>
        </p:nvSpPr>
        <p:spPr bwMode="auto">
          <a:xfrm>
            <a:off x="719871" y="3785185"/>
            <a:ext cx="3397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600" b="1" dirty="0">
                <a:latin typeface="Helvetica Neue"/>
                <a:ea typeface="Helvetica Neue"/>
                <a:cs typeface="Helvetica Neue"/>
              </a:rPr>
              <a:t>Lifetime &amp; past year prevalence of cannabis use among </a:t>
            </a:r>
            <a:r>
              <a:rPr lang="en-US" altLang="en-US" sz="1600" b="1" dirty="0" smtClean="0">
                <a:latin typeface="Helvetica Neue"/>
                <a:ea typeface="Helvetica Neue"/>
                <a:cs typeface="Helvetica Neue"/>
              </a:rPr>
              <a:t>Canadians ages </a:t>
            </a:r>
            <a:r>
              <a:rPr lang="en-US" altLang="en-US" sz="1600" b="1" dirty="0">
                <a:latin typeface="Helvetica Neue"/>
                <a:ea typeface="Helvetica Neue"/>
                <a:cs typeface="Helvetica Neue"/>
              </a:rPr>
              <a:t>15+ years</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343"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ACA0B9A8-7D67-4834-8C32-E7AC7BEFFF27}" type="slidenum">
              <a:rPr lang="en-US" altLang="en-US" sz="1400" b="1">
                <a:latin typeface="Helvetica Neue"/>
                <a:ea typeface="Helvetica Neue"/>
                <a:cs typeface="Helvetica Neue"/>
              </a:rPr>
              <a:pPr algn="ctr" eaLnBrk="1" hangingPunct="1"/>
              <a:t>6</a:t>
            </a:fld>
            <a:endParaRPr lang="en-US" altLang="en-US" sz="1400" b="1">
              <a:latin typeface="Helvetica Neue"/>
              <a:ea typeface="Helvetica Neue"/>
              <a:cs typeface="Helvetica Neue"/>
            </a:endParaRPr>
          </a:p>
        </p:txBody>
      </p:sp>
      <p:cxnSp>
        <p:nvCxnSpPr>
          <p:cNvPr id="32" name="Straight Connector 31"/>
          <p:cNvCxnSpPr/>
          <p:nvPr/>
        </p:nvCxnSpPr>
        <p:spPr>
          <a:xfrm>
            <a:off x="778669" y="3512185"/>
            <a:ext cx="197961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345" name="TextBox 33"/>
          <p:cNvSpPr txBox="1">
            <a:spLocks noChangeArrowheads="1"/>
          </p:cNvSpPr>
          <p:nvPr/>
        </p:nvSpPr>
        <p:spPr bwMode="auto">
          <a:xfrm>
            <a:off x="719871" y="4709313"/>
            <a:ext cx="3189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1200"/>
              </a:spcAft>
              <a:buClr>
                <a:schemeClr val="accent2"/>
              </a:buClr>
              <a:buSzPct val="125000"/>
              <a:buFont typeface="Arial" pitchFamily="34" charset="0"/>
              <a:buChar char="•"/>
            </a:pPr>
            <a:r>
              <a:rPr lang="en-US" altLang="en-US" sz="1200">
                <a:ea typeface="Helvetica Neue Light"/>
                <a:cs typeface="Helvetica Neue Light"/>
              </a:rPr>
              <a:t>Source: Canadian Alcohol and Drug Use Monitoring Survey (CADUMS; 2008-2011) and Canadian Tobacco, Alcohol, and Drugs Survey (CTADS; 2013, 2015, 2017)</a:t>
            </a:r>
            <a:endParaRPr lang="en-US" altLang="en-US" sz="1200"/>
          </a:p>
        </p:txBody>
      </p:sp>
      <p:graphicFrame>
        <p:nvGraphicFramePr>
          <p:cNvPr id="15" name="Chart 14"/>
          <p:cNvGraphicFramePr>
            <a:graphicFrameLocks/>
          </p:cNvGraphicFramePr>
          <p:nvPr/>
        </p:nvGraphicFramePr>
        <p:xfrm>
          <a:off x="4247202" y="2095836"/>
          <a:ext cx="7781747" cy="3929356"/>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flipV="1">
            <a:off x="9917113" y="3259138"/>
            <a:ext cx="1228725" cy="71437"/>
          </a:xfrm>
          <a:prstGeom prst="line">
            <a:avLst/>
          </a:prstGeom>
          <a:ln w="25400">
            <a:solidFill>
              <a:srgbClr val="0066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917113" y="4446588"/>
            <a:ext cx="1228725" cy="114300"/>
          </a:xfrm>
          <a:prstGeom prst="line">
            <a:avLst/>
          </a:prstGeom>
          <a:ln w="25400">
            <a:solidFill>
              <a:schemeClr val="accent2"/>
            </a:solidFill>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a:off x="10163175" y="2000250"/>
            <a:ext cx="4270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298113" y="1917700"/>
            <a:ext cx="157162" cy="1555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1" name="Straight Connector 20"/>
          <p:cNvCxnSpPr/>
          <p:nvPr/>
        </p:nvCxnSpPr>
        <p:spPr>
          <a:xfrm>
            <a:off x="10163175" y="2297113"/>
            <a:ext cx="42703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298113" y="2212975"/>
            <a:ext cx="157162" cy="1571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extBox 22"/>
          <p:cNvSpPr txBox="1"/>
          <p:nvPr/>
        </p:nvSpPr>
        <p:spPr>
          <a:xfrm>
            <a:off x="10672763" y="1816100"/>
            <a:ext cx="879475" cy="647700"/>
          </a:xfrm>
          <a:prstGeom prst="rect">
            <a:avLst/>
          </a:prstGeom>
          <a:noFill/>
        </p:spPr>
        <p:txBody>
          <a:bodyPr>
            <a:spAutoFit/>
          </a:bodyPr>
          <a:lstStyle/>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Past Year</a:t>
            </a:r>
          </a:p>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Lifetime</a:t>
            </a:r>
          </a:p>
        </p:txBody>
      </p:sp>
      <p:sp>
        <p:nvSpPr>
          <p:cNvPr id="24" name="TextBox 23"/>
          <p:cNvSpPr txBox="1"/>
          <p:nvPr/>
        </p:nvSpPr>
        <p:spPr>
          <a:xfrm>
            <a:off x="719871" y="1914575"/>
            <a:ext cx="3922467" cy="1384995"/>
          </a:xfrm>
          <a:prstGeom prst="rect">
            <a:avLst/>
          </a:prstGeom>
          <a:noFill/>
        </p:spPr>
        <p:txBody>
          <a:bodyPr wrap="square" rtlCol="0">
            <a:spAutoFit/>
          </a:bodyPr>
          <a:lstStyle/>
          <a:p>
            <a:r>
              <a:rPr lang="en-CA" sz="2800" b="1"/>
              <a:t>Cannabis use has remained steady over the </a:t>
            </a:r>
            <a:r>
              <a:rPr lang="en-CA" sz="2800" b="1"/>
              <a:t>past </a:t>
            </a:r>
            <a:r>
              <a:rPr lang="en-CA" sz="2800" b="1" smtClean="0"/>
              <a:t>decade.</a:t>
            </a:r>
            <a:endParaRPr lang="fr-CA"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387"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6388" name="TextBox 8"/>
          <p:cNvSpPr txBox="1">
            <a:spLocks noChangeArrowheads="1"/>
          </p:cNvSpPr>
          <p:nvPr/>
        </p:nvSpPr>
        <p:spPr bwMode="auto">
          <a:xfrm>
            <a:off x="912933" y="3753388"/>
            <a:ext cx="3771900" cy="64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600" b="1">
                <a:latin typeface="Helvetica Neue"/>
                <a:ea typeface="Helvetica Neue"/>
                <a:cs typeface="Helvetica Neue"/>
              </a:rPr>
              <a:t>Past year prevalence of cannabis use among Canadians, by age group</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391"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CC30AFDD-263C-4D00-BEE0-1E0D718CA878}" type="slidenum">
              <a:rPr lang="en-US" altLang="en-US" sz="1400" b="1">
                <a:latin typeface="Helvetica Neue"/>
                <a:ea typeface="Helvetica Neue"/>
                <a:cs typeface="Helvetica Neue"/>
              </a:rPr>
              <a:pPr algn="ctr" eaLnBrk="1" hangingPunct="1"/>
              <a:t>7</a:t>
            </a:fld>
            <a:endParaRPr lang="en-US" altLang="en-US" sz="1400" b="1">
              <a:latin typeface="Helvetica Neue"/>
              <a:ea typeface="Helvetica Neue"/>
              <a:cs typeface="Helvetica Neue"/>
            </a:endParaRPr>
          </a:p>
        </p:txBody>
      </p:sp>
      <p:cxnSp>
        <p:nvCxnSpPr>
          <p:cNvPr id="32" name="Straight Connector 31"/>
          <p:cNvCxnSpPr/>
          <p:nvPr/>
        </p:nvCxnSpPr>
        <p:spPr>
          <a:xfrm>
            <a:off x="981195" y="3563742"/>
            <a:ext cx="19796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215563" y="1350963"/>
            <a:ext cx="4270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0344150" y="1260475"/>
            <a:ext cx="155575" cy="1571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9" name="Straight Connector 18"/>
          <p:cNvCxnSpPr/>
          <p:nvPr/>
        </p:nvCxnSpPr>
        <p:spPr>
          <a:xfrm>
            <a:off x="10215563" y="1646238"/>
            <a:ext cx="4270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0344150" y="1555750"/>
            <a:ext cx="155575" cy="1571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1" name="Straight Connector 20"/>
          <p:cNvCxnSpPr/>
          <p:nvPr/>
        </p:nvCxnSpPr>
        <p:spPr>
          <a:xfrm>
            <a:off x="10215563" y="1939925"/>
            <a:ext cx="427037" cy="0"/>
          </a:xfrm>
          <a:prstGeom prst="line">
            <a:avLst/>
          </a:prstGeom>
          <a:ln w="38100">
            <a:solidFill>
              <a:srgbClr val="339999"/>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344150" y="1851025"/>
            <a:ext cx="155575" cy="155575"/>
          </a:xfrm>
          <a:prstGeom prst="ellipse">
            <a:avLst/>
          </a:prstGeom>
          <a:solidFill>
            <a:srgbClr val="33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3" name="Straight Connector 22"/>
          <p:cNvCxnSpPr/>
          <p:nvPr/>
        </p:nvCxnSpPr>
        <p:spPr>
          <a:xfrm>
            <a:off x="10215563" y="2230438"/>
            <a:ext cx="4270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0344150" y="2139950"/>
            <a:ext cx="155575" cy="1571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TextBox 26"/>
          <p:cNvSpPr txBox="1"/>
          <p:nvPr/>
        </p:nvSpPr>
        <p:spPr>
          <a:xfrm>
            <a:off x="10699750" y="1182688"/>
            <a:ext cx="673100" cy="1200150"/>
          </a:xfrm>
          <a:prstGeom prst="rect">
            <a:avLst/>
          </a:prstGeom>
          <a:noFill/>
        </p:spPr>
        <p:txBody>
          <a:bodyPr>
            <a:spAutoFit/>
          </a:bodyPr>
          <a:lstStyle/>
          <a:p>
            <a:pPr eaLnBrk="1" fontAlgn="auto" hangingPunct="1">
              <a:lnSpc>
                <a:spcPct val="150000"/>
              </a:lnSpc>
              <a:spcBef>
                <a:spcPts val="0"/>
              </a:spcBef>
              <a:spcAft>
                <a:spcPts val="0"/>
              </a:spcAft>
              <a:buClr>
                <a:schemeClr val="accent2"/>
              </a:buClr>
              <a:buSzPct val="125000"/>
              <a:defRPr/>
            </a:pPr>
            <a:r>
              <a:rPr lang="en-US" sz="1200" dirty="0">
                <a:solidFill>
                  <a:schemeClr val="bg2">
                    <a:lumMod val="50000"/>
                  </a:schemeClr>
                </a:solidFill>
                <a:latin typeface="Helvetica Neue" charset="0"/>
                <a:ea typeface="Helvetica Neue" charset="0"/>
                <a:cs typeface="Helvetica Neue" charset="0"/>
              </a:rPr>
              <a:t>15-24</a:t>
            </a:r>
          </a:p>
          <a:p>
            <a:pPr eaLnBrk="1" fontAlgn="auto" hangingPunct="1">
              <a:lnSpc>
                <a:spcPct val="150000"/>
              </a:lnSpc>
              <a:spcBef>
                <a:spcPts val="0"/>
              </a:spcBef>
              <a:spcAft>
                <a:spcPts val="0"/>
              </a:spcAft>
              <a:buClr>
                <a:schemeClr val="accent2"/>
              </a:buClr>
              <a:buSzPct val="125000"/>
              <a:defRPr/>
            </a:pPr>
            <a:r>
              <a:rPr lang="en-US" sz="1200" dirty="0">
                <a:solidFill>
                  <a:schemeClr val="bg2">
                    <a:lumMod val="50000"/>
                  </a:schemeClr>
                </a:solidFill>
                <a:latin typeface="Helvetica Neue" charset="0"/>
                <a:ea typeface="Helvetica Neue" charset="0"/>
                <a:cs typeface="Helvetica Neue" charset="0"/>
              </a:rPr>
              <a:t>15-19</a:t>
            </a:r>
          </a:p>
          <a:p>
            <a:pPr eaLnBrk="1" fontAlgn="auto" hangingPunct="1">
              <a:lnSpc>
                <a:spcPct val="150000"/>
              </a:lnSpc>
              <a:spcBef>
                <a:spcPts val="0"/>
              </a:spcBef>
              <a:spcAft>
                <a:spcPts val="0"/>
              </a:spcAft>
              <a:buClr>
                <a:schemeClr val="accent2"/>
              </a:buClr>
              <a:buSzPct val="125000"/>
              <a:defRPr/>
            </a:pPr>
            <a:r>
              <a:rPr lang="en-US" sz="1200" dirty="0">
                <a:solidFill>
                  <a:schemeClr val="bg2">
                    <a:lumMod val="50000"/>
                  </a:schemeClr>
                </a:solidFill>
                <a:latin typeface="Helvetica Neue" charset="0"/>
                <a:ea typeface="Helvetica Neue" charset="0"/>
                <a:cs typeface="Helvetica Neue" charset="0"/>
              </a:rPr>
              <a:t>20-24</a:t>
            </a:r>
          </a:p>
          <a:p>
            <a:pPr eaLnBrk="1" fontAlgn="auto" hangingPunct="1">
              <a:lnSpc>
                <a:spcPct val="150000"/>
              </a:lnSpc>
              <a:spcBef>
                <a:spcPts val="0"/>
              </a:spcBef>
              <a:spcAft>
                <a:spcPts val="0"/>
              </a:spcAft>
              <a:buClr>
                <a:schemeClr val="accent2"/>
              </a:buClr>
              <a:buSzPct val="125000"/>
              <a:defRPr/>
            </a:pPr>
            <a:r>
              <a:rPr lang="en-US" sz="1200" dirty="0">
                <a:solidFill>
                  <a:schemeClr val="bg2">
                    <a:lumMod val="50000"/>
                  </a:schemeClr>
                </a:solidFill>
                <a:latin typeface="Helvetica Neue" charset="0"/>
                <a:ea typeface="Helvetica Neue" charset="0"/>
                <a:cs typeface="Helvetica Neue" charset="0"/>
              </a:rPr>
              <a:t>25+</a:t>
            </a:r>
          </a:p>
        </p:txBody>
      </p:sp>
      <p:sp>
        <p:nvSpPr>
          <p:cNvPr id="16402" name="TextBox 24"/>
          <p:cNvSpPr txBox="1">
            <a:spLocks noChangeArrowheads="1"/>
          </p:cNvSpPr>
          <p:nvPr/>
        </p:nvSpPr>
        <p:spPr bwMode="auto">
          <a:xfrm>
            <a:off x="912933" y="4487863"/>
            <a:ext cx="3309938"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200"/>
              </a:spcBef>
              <a:buClr>
                <a:schemeClr val="accent2"/>
              </a:buClr>
              <a:buSzPct val="125000"/>
              <a:buFont typeface="Arial" pitchFamily="34" charset="0"/>
              <a:buChar char="•"/>
            </a:pPr>
            <a:r>
              <a:rPr lang="en-US" altLang="en-US" sz="1200">
                <a:ea typeface="Helvetica Neue Light"/>
                <a:cs typeface="Helvetica Neue Light"/>
              </a:rPr>
              <a:t>Age groupings differed in 2008-2011 and 2013-2017 surveys</a:t>
            </a:r>
          </a:p>
          <a:p>
            <a:pPr eaLnBrk="1" hangingPunct="1">
              <a:spcBef>
                <a:spcPts val="1200"/>
              </a:spcBef>
              <a:buClr>
                <a:schemeClr val="accent2"/>
              </a:buClr>
              <a:buSzPct val="125000"/>
              <a:buFont typeface="Arial" pitchFamily="34" charset="0"/>
              <a:buChar char="•"/>
            </a:pPr>
            <a:r>
              <a:rPr lang="en-US" altLang="en-US" sz="1200">
                <a:ea typeface="Helvetica Neue Light"/>
                <a:cs typeface="Helvetica Neue Light"/>
              </a:rPr>
              <a:t>Source: Canadian Alcohol and Drug Use Monitoring Survey (CADUMS; 2008-2011) and Canadian Tobacco, Alcohol, and Drugs Survey (CTADS; 2013, 2015, 2017)</a:t>
            </a:r>
          </a:p>
        </p:txBody>
      </p:sp>
      <p:graphicFrame>
        <p:nvGraphicFramePr>
          <p:cNvPr id="26" name="Chart 25"/>
          <p:cNvGraphicFramePr>
            <a:graphicFrameLocks/>
          </p:cNvGraphicFramePr>
          <p:nvPr/>
        </p:nvGraphicFramePr>
        <p:xfrm>
          <a:off x="5164292" y="2194297"/>
          <a:ext cx="6977849" cy="4270090"/>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p:cNvSpPr/>
          <p:nvPr/>
        </p:nvSpPr>
        <p:spPr>
          <a:xfrm>
            <a:off x="8161338" y="5554663"/>
            <a:ext cx="522287"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Rectangle 32"/>
          <p:cNvSpPr/>
          <p:nvPr/>
        </p:nvSpPr>
        <p:spPr>
          <a:xfrm>
            <a:off x="9344025" y="5524500"/>
            <a:ext cx="5222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Rectangle 33"/>
          <p:cNvSpPr/>
          <p:nvPr/>
        </p:nvSpPr>
        <p:spPr>
          <a:xfrm>
            <a:off x="10452100" y="5535613"/>
            <a:ext cx="5222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Rectangle 34"/>
          <p:cNvSpPr/>
          <p:nvPr/>
        </p:nvSpPr>
        <p:spPr>
          <a:xfrm>
            <a:off x="5340350" y="5554663"/>
            <a:ext cx="522288"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TextBox 24"/>
          <p:cNvSpPr txBox="1"/>
          <p:nvPr/>
        </p:nvSpPr>
        <p:spPr>
          <a:xfrm>
            <a:off x="881778" y="1939925"/>
            <a:ext cx="3922467" cy="1384995"/>
          </a:xfrm>
          <a:prstGeom prst="rect">
            <a:avLst/>
          </a:prstGeom>
          <a:noFill/>
        </p:spPr>
        <p:txBody>
          <a:bodyPr wrap="square" rtlCol="0">
            <a:spAutoFit/>
          </a:bodyPr>
          <a:lstStyle/>
          <a:p>
            <a:r>
              <a:rPr lang="en-US" sz="2800" b="1"/>
              <a:t>Cannabis use trends differently, depending </a:t>
            </a:r>
            <a:r>
              <a:rPr lang="en-US" sz="2800" b="1"/>
              <a:t>on </a:t>
            </a:r>
            <a:r>
              <a:rPr lang="en-US" sz="2800" b="1" smtClean="0"/>
              <a:t>age.</a:t>
            </a:r>
            <a:endParaRPr lang="fr-CA"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435"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8436" name="TextBox 8"/>
          <p:cNvSpPr txBox="1">
            <a:spLocks noChangeArrowheads="1"/>
          </p:cNvSpPr>
          <p:nvPr/>
        </p:nvSpPr>
        <p:spPr bwMode="auto">
          <a:xfrm>
            <a:off x="916353" y="4733027"/>
            <a:ext cx="3397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600" b="1">
                <a:latin typeface="Helvetica Neue"/>
                <a:ea typeface="Helvetica Neue"/>
                <a:cs typeface="Helvetica Neue"/>
              </a:rPr>
              <a:t>Lifetime &amp; past year cannabis use among Canadians, by sex</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439"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9D66060B-5A76-4BC7-8223-015A45F61225}" type="slidenum">
              <a:rPr lang="en-US" altLang="en-US" sz="1400" b="1">
                <a:latin typeface="Helvetica Neue"/>
                <a:ea typeface="Helvetica Neue"/>
                <a:cs typeface="Helvetica Neue"/>
              </a:rPr>
              <a:pPr algn="ctr" eaLnBrk="1" hangingPunct="1"/>
              <a:t>8</a:t>
            </a:fld>
            <a:endParaRPr lang="en-US" altLang="en-US" sz="1400" b="1">
              <a:latin typeface="Helvetica Neue"/>
              <a:ea typeface="Helvetica Neue"/>
              <a:cs typeface="Helvetica Neue"/>
            </a:endParaRPr>
          </a:p>
        </p:txBody>
      </p:sp>
      <p:cxnSp>
        <p:nvCxnSpPr>
          <p:cNvPr id="32" name="Straight Connector 31"/>
          <p:cNvCxnSpPr/>
          <p:nvPr/>
        </p:nvCxnSpPr>
        <p:spPr>
          <a:xfrm>
            <a:off x="956040" y="4593792"/>
            <a:ext cx="19796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441" name="TextBox 14"/>
          <p:cNvSpPr txBox="1">
            <a:spLocks noChangeArrowheads="1"/>
          </p:cNvSpPr>
          <p:nvPr/>
        </p:nvSpPr>
        <p:spPr bwMode="auto">
          <a:xfrm>
            <a:off x="916353" y="5368027"/>
            <a:ext cx="3087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200"/>
              </a:spcBef>
              <a:buClr>
                <a:schemeClr val="accent2"/>
              </a:buClr>
              <a:buSzPct val="125000"/>
              <a:buFont typeface="Arial" pitchFamily="34" charset="0"/>
              <a:buChar char="•"/>
            </a:pPr>
            <a:r>
              <a:rPr lang="en-US" altLang="en-US" sz="1200" dirty="0">
                <a:ea typeface="Helvetica Neue Light"/>
                <a:cs typeface="Helvetica Neue Light"/>
              </a:rPr>
              <a:t>Source: Canadian Alcohol and Drug Use Monitoring Survey (CADUMS; 2008-2011) and Canadian Tobacco, Alcohol, and Drugs Survey (CTADS; 2013, 2015, 2017)</a:t>
            </a:r>
          </a:p>
        </p:txBody>
      </p:sp>
      <p:graphicFrame>
        <p:nvGraphicFramePr>
          <p:cNvPr id="30" name="Chart 29"/>
          <p:cNvGraphicFramePr>
            <a:graphicFrameLocks/>
          </p:cNvGraphicFramePr>
          <p:nvPr/>
        </p:nvGraphicFramePr>
        <p:xfrm>
          <a:off x="4966473" y="1946999"/>
          <a:ext cx="7447527" cy="4570073"/>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Straight Connector 30"/>
          <p:cNvCxnSpPr/>
          <p:nvPr/>
        </p:nvCxnSpPr>
        <p:spPr>
          <a:xfrm flipV="1">
            <a:off x="9669463" y="4581525"/>
            <a:ext cx="1114425" cy="1635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728200" y="4960938"/>
            <a:ext cx="1055688" cy="61912"/>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flipV="1">
            <a:off x="8624888" y="3649663"/>
            <a:ext cx="1103312" cy="157162"/>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flipV="1">
            <a:off x="8624888" y="2927350"/>
            <a:ext cx="1103312" cy="1730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9728200" y="2892425"/>
            <a:ext cx="1055688" cy="3492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864475" y="5603875"/>
            <a:ext cx="5222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8929688" y="5573713"/>
            <a:ext cx="522287"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p:cNvSpPr/>
          <p:nvPr/>
        </p:nvSpPr>
        <p:spPr>
          <a:xfrm>
            <a:off x="10037763" y="5586413"/>
            <a:ext cx="522287"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25"/>
          <p:cNvSpPr/>
          <p:nvPr/>
        </p:nvSpPr>
        <p:spPr>
          <a:xfrm>
            <a:off x="5173663" y="5643563"/>
            <a:ext cx="522287"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Rectangle 41"/>
          <p:cNvSpPr/>
          <p:nvPr/>
        </p:nvSpPr>
        <p:spPr>
          <a:xfrm>
            <a:off x="11137900" y="5573713"/>
            <a:ext cx="5222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3" name="Straight Connector 22"/>
          <p:cNvCxnSpPr/>
          <p:nvPr/>
        </p:nvCxnSpPr>
        <p:spPr>
          <a:xfrm>
            <a:off x="9018588" y="1239838"/>
            <a:ext cx="4270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151938" y="1154113"/>
            <a:ext cx="157162" cy="157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5" name="Straight Connector 24"/>
          <p:cNvCxnSpPr/>
          <p:nvPr/>
        </p:nvCxnSpPr>
        <p:spPr>
          <a:xfrm>
            <a:off x="9018588" y="1533525"/>
            <a:ext cx="42703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018588" y="1808163"/>
            <a:ext cx="4270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9151938" y="1733550"/>
            <a:ext cx="157162" cy="1571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9" name="Straight Connector 28"/>
          <p:cNvCxnSpPr/>
          <p:nvPr/>
        </p:nvCxnSpPr>
        <p:spPr>
          <a:xfrm>
            <a:off x="9018588" y="2098675"/>
            <a:ext cx="4270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502775" y="1071563"/>
            <a:ext cx="1963738" cy="1200150"/>
          </a:xfrm>
          <a:prstGeom prst="rect">
            <a:avLst/>
          </a:prstGeom>
          <a:noFill/>
        </p:spPr>
        <p:txBody>
          <a:bodyPr>
            <a:spAutoFit/>
          </a:bodyPr>
          <a:lstStyle/>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Males – Lifetime Use</a:t>
            </a:r>
          </a:p>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Males – Past Year Use</a:t>
            </a:r>
          </a:p>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Females – </a:t>
            </a:r>
            <a:r>
              <a:rPr lang="en-CA" sz="1200" dirty="0" smtClean="0">
                <a:latin typeface="Helvetica Neue" charset="0"/>
                <a:ea typeface="Helvetica Neue" charset="0"/>
                <a:cs typeface="Helvetica Neue" charset="0"/>
              </a:rPr>
              <a:t>Lifetime Use</a:t>
            </a:r>
            <a:endParaRPr lang="en-CA" sz="1200" dirty="0">
              <a:latin typeface="Helvetica Neue" charset="0"/>
              <a:ea typeface="Helvetica Neue" charset="0"/>
              <a:cs typeface="Helvetica Neue" charset="0"/>
            </a:endParaRPr>
          </a:p>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Females – Past Year Use</a:t>
            </a:r>
          </a:p>
        </p:txBody>
      </p:sp>
      <p:sp>
        <p:nvSpPr>
          <p:cNvPr id="38" name="Rectangle 37"/>
          <p:cNvSpPr/>
          <p:nvPr/>
        </p:nvSpPr>
        <p:spPr>
          <a:xfrm>
            <a:off x="9159875" y="1465263"/>
            <a:ext cx="141288" cy="14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Rectangle 38"/>
          <p:cNvSpPr/>
          <p:nvPr/>
        </p:nvSpPr>
        <p:spPr>
          <a:xfrm>
            <a:off x="9161463" y="2028825"/>
            <a:ext cx="1397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TextBox 39"/>
          <p:cNvSpPr txBox="1"/>
          <p:nvPr/>
        </p:nvSpPr>
        <p:spPr>
          <a:xfrm>
            <a:off x="849193" y="1698415"/>
            <a:ext cx="4117280" cy="2677656"/>
          </a:xfrm>
          <a:prstGeom prst="rect">
            <a:avLst/>
          </a:prstGeom>
          <a:noFill/>
        </p:spPr>
        <p:txBody>
          <a:bodyPr wrap="square" rtlCol="0">
            <a:spAutoFit/>
          </a:bodyPr>
          <a:lstStyle/>
          <a:p>
            <a:r>
              <a:rPr lang="en-US" sz="2800" b="1" dirty="0"/>
              <a:t>Females consume cannabis less than males, but overall </a:t>
            </a:r>
          </a:p>
          <a:p>
            <a:r>
              <a:rPr lang="en-US" sz="2800" b="1" dirty="0"/>
              <a:t>trends in use have been steady over 10 </a:t>
            </a:r>
            <a:r>
              <a:rPr lang="en-US" sz="2800" b="1" dirty="0" smtClean="0"/>
              <a:t>years.</a:t>
            </a:r>
            <a:endParaRPr lang="fr-CA"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11250" y="4464050"/>
            <a:ext cx="36052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111250" y="3862388"/>
            <a:ext cx="34448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485"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20486" name="TextBox 8"/>
          <p:cNvSpPr txBox="1">
            <a:spLocks noChangeArrowheads="1"/>
          </p:cNvSpPr>
          <p:nvPr/>
        </p:nvSpPr>
        <p:spPr bwMode="auto">
          <a:xfrm>
            <a:off x="1103313" y="1844675"/>
            <a:ext cx="3757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Cannabis Use &amp; Health Risks</a:t>
            </a:r>
          </a:p>
        </p:txBody>
      </p:sp>
      <p:sp>
        <p:nvSpPr>
          <p:cNvPr id="14" name="TextBox 13"/>
          <p:cNvSpPr txBox="1"/>
          <p:nvPr/>
        </p:nvSpPr>
        <p:spPr>
          <a:xfrm>
            <a:off x="5191125" y="1244600"/>
            <a:ext cx="6540500" cy="5176838"/>
          </a:xfrm>
          <a:prstGeom prst="rect">
            <a:avLst/>
          </a:prstGeom>
          <a:noFill/>
        </p:spPr>
        <p:txBody>
          <a:bodyPr lIns="0" anchor="ctr">
            <a:normAutofit/>
          </a:bodyPr>
          <a:lstStyle/>
          <a:p>
            <a:pPr marL="360000" eaLnBrk="1" fontAlgn="auto" hangingPunct="1">
              <a:spcBef>
                <a:spcPts val="1800"/>
              </a:spcBef>
              <a:spcAft>
                <a:spcPts val="0"/>
              </a:spcAft>
              <a:buClr>
                <a:schemeClr val="accent2"/>
              </a:buClr>
              <a:buSzPct val="125000"/>
              <a:defRPr/>
            </a:pPr>
            <a:r>
              <a:rPr lang="en-US" dirty="0">
                <a:latin typeface="Helvetica Neue Light" charset="0"/>
                <a:ea typeface="Helvetica Neue Light" charset="0"/>
                <a:cs typeface="Helvetica Neue Light" charset="0"/>
              </a:rPr>
              <a:t>Cannabis use is associated with risks for several short- </a:t>
            </a:r>
            <a:r>
              <a:rPr lang="en-US" dirty="0" smtClean="0">
                <a:latin typeface="Helvetica Neue Light" charset="0"/>
                <a:ea typeface="Helvetica Neue Light" charset="0"/>
                <a:cs typeface="Helvetica Neue Light" charset="0"/>
              </a:rPr>
              <a:t>and </a:t>
            </a:r>
            <a:r>
              <a:rPr lang="en-US" dirty="0">
                <a:latin typeface="Helvetica Neue Light" charset="0"/>
                <a:ea typeface="Helvetica Neue Light" charset="0"/>
                <a:cs typeface="Helvetica Neue Light" charset="0"/>
              </a:rPr>
              <a:t>long-term adverse health outcomes, including:</a:t>
            </a:r>
            <a:endParaRPr lang="en-US" dirty="0">
              <a:latin typeface="Helvetica Neue" charset="0"/>
              <a:ea typeface="Helvetica Neue" charset="0"/>
              <a:cs typeface="Helvetica Neue" charset="0"/>
            </a:endParaRP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hallucinations, perception/memory impairment, loss of psychomotor control</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mental health problems, including psychosis</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cannabis use disorder (including dependence)</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Injuries/collisions, including those from impaired driving</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respiratory problems</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reproductive/newborn health problems </a:t>
            </a:r>
            <a:r>
              <a:rPr lang="en-US" dirty="0">
                <a:latin typeface="Helvetica Neue" charset="0"/>
                <a:ea typeface="Helvetica Neue" charset="0"/>
                <a:cs typeface="Helvetica Neue" charset="0"/>
              </a:rPr>
              <a:t> </a:t>
            </a:r>
          </a:p>
          <a:p>
            <a:pPr marL="360000" eaLnBrk="1" fontAlgn="auto" hangingPunct="1">
              <a:spcBef>
                <a:spcPts val="1800"/>
              </a:spcBef>
              <a:spcAft>
                <a:spcPts val="0"/>
              </a:spcAft>
              <a:buClr>
                <a:schemeClr val="accent2"/>
              </a:buClr>
              <a:buSzPct val="125000"/>
              <a:defRPr/>
            </a:pPr>
            <a:r>
              <a:rPr lang="en-US" dirty="0">
                <a:latin typeface="Helvetica Neue Light" charset="0"/>
                <a:ea typeface="Helvetica Neue Light" charset="0"/>
                <a:cs typeface="Helvetica Neue Light" charset="0"/>
              </a:rPr>
              <a:t>These outcomes are not given consequences of cannabis use, but may occur </a:t>
            </a:r>
            <a:r>
              <a:rPr lang="en-US" dirty="0">
                <a:solidFill>
                  <a:srgbClr val="333333"/>
                </a:solidFill>
                <a:latin typeface="Helvetica Neue Light" charset="0"/>
                <a:ea typeface="Helvetica Neue Light" charset="0"/>
                <a:cs typeface="Helvetica Neue Light" charset="0"/>
              </a:rPr>
              <a:t>among </a:t>
            </a:r>
            <a:r>
              <a:rPr lang="en-US" dirty="0" smtClean="0">
                <a:latin typeface="Helvetica Neue Light" charset="0"/>
                <a:ea typeface="Helvetica Neue Light" charset="0"/>
                <a:cs typeface="Helvetica Neue Light" charset="0"/>
              </a:rPr>
              <a:t>those </a:t>
            </a:r>
            <a:r>
              <a:rPr lang="en-US" dirty="0">
                <a:latin typeface="Helvetica Neue Light" charset="0"/>
                <a:ea typeface="Helvetica Neue Light" charset="0"/>
                <a:cs typeface="Helvetica Neue Light" charset="0"/>
              </a:rPr>
              <a:t>who use cannabis in higher-risk </a:t>
            </a:r>
            <a:r>
              <a:rPr lang="en-US" dirty="0" smtClean="0">
                <a:latin typeface="Helvetica Neue Light" charset="0"/>
                <a:ea typeface="Helvetica Neue Light" charset="0"/>
                <a:cs typeface="Helvetica Neue Light" charset="0"/>
              </a:rPr>
              <a:t>ways.</a:t>
            </a:r>
            <a:endParaRPr lang="en-US" strike="sngStrike" dirty="0">
              <a:latin typeface="Helvetica Neue" charset="0"/>
              <a:ea typeface="Helvetica Neue" charset="0"/>
              <a:cs typeface="Helvetica Neue" charset="0"/>
            </a:endParaRPr>
          </a:p>
        </p:txBody>
      </p:sp>
      <p:sp>
        <p:nvSpPr>
          <p:cNvPr id="13" name="Rectangle 12"/>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490" name="TextBox 15"/>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68A06809-072D-4CE5-AD3B-8ED13F0A2EDF}" type="slidenum">
              <a:rPr lang="en-US" altLang="en-US" sz="1400" b="1">
                <a:latin typeface="Helvetica Neue"/>
                <a:ea typeface="Helvetica Neue"/>
                <a:cs typeface="Helvetica Neue"/>
              </a:rPr>
              <a:pPr algn="ctr" eaLnBrk="1" hangingPunct="1"/>
              <a:t>9</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MH LRCUG">
  <a:themeElements>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CAMH">
      <a:majorFont>
        <a:latin typeface="Helvetica Neue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Helvetica Neue Light"/>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1700</TotalTime>
  <Words>1784</Words>
  <Application>Microsoft Macintosh PowerPoint</Application>
  <PresentationFormat>Widescreen</PresentationFormat>
  <Paragraphs>225</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Helvetica Neue</vt:lpstr>
      <vt:lpstr>Helvetica Neue Bold</vt:lpstr>
      <vt:lpstr>Helvetica Neue Light</vt:lpstr>
      <vt:lpstr>Arial</vt:lpstr>
      <vt:lpstr>CAMH LRCUG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MacLean</dc:creator>
  <cp:lastModifiedBy>Taylor MacLean</cp:lastModifiedBy>
  <cp:revision>123</cp:revision>
  <cp:lastPrinted>2019-03-01T14:39:32Z</cp:lastPrinted>
  <dcterms:created xsi:type="dcterms:W3CDTF">2018-09-10T20:55:58Z</dcterms:created>
  <dcterms:modified xsi:type="dcterms:W3CDTF">2019-03-29T03:04:16Z</dcterms:modified>
</cp:coreProperties>
</file>